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76" r:id="rId4"/>
    <p:sldId id="265" r:id="rId5"/>
    <p:sldId id="266" r:id="rId6"/>
    <p:sldId id="258" r:id="rId7"/>
    <p:sldId id="260" r:id="rId8"/>
    <p:sldId id="272" r:id="rId9"/>
    <p:sldId id="273" r:id="rId10"/>
    <p:sldId id="277" r:id="rId11"/>
    <p:sldId id="274" r:id="rId12"/>
    <p:sldId id="275" r:id="rId13"/>
    <p:sldId id="269" r:id="rId14"/>
    <p:sldId id="267" r:id="rId15"/>
  </p:sldIdLst>
  <p:sldSz cx="12192000" cy="6858000"/>
  <p:notesSz cx="6858000" cy="9144000"/>
  <p:defaultTextStyle>
    <a:defPPr>
      <a:defRPr lang="et-EE"/>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orient="horz" pos="22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 S" initials="IS" lastIdx="1" clrIdx="0">
    <p:extLst>
      <p:ext uri="{19B8F6BF-5375-455C-9EA6-DF929625EA0E}">
        <p15:presenceInfo xmlns:p15="http://schemas.microsoft.com/office/powerpoint/2012/main" userId="f1107ae85224e8b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E5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Keskmine laad 2 – rõh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0" autoAdjust="0"/>
    <p:restoredTop sz="94660"/>
  </p:normalViewPr>
  <p:slideViewPr>
    <p:cSldViewPr snapToGrid="0">
      <p:cViewPr varScale="1">
        <p:scale>
          <a:sx n="111" d="100"/>
          <a:sy n="111" d="100"/>
        </p:scale>
        <p:origin x="420" y="96"/>
      </p:cViewPr>
      <p:guideLst>
        <p:guide orient="horz" pos="2160"/>
        <p:guide pos="3840"/>
        <p:guide orient="horz" pos="226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A67D04-9B7B-423A-9A04-B7D24BDBFD5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A6531579-9A68-40C6-A5D5-2A6F1FF03183}">
      <dgm:prSet phldrT="[Tekst]"/>
      <dgm:spPr/>
      <dgm:t>
        <a:bodyPr/>
        <a:lstStyle/>
        <a:p>
          <a:r>
            <a:rPr lang="et-EE" dirty="0"/>
            <a:t>Õpetajad (</a:t>
          </a:r>
          <a:r>
            <a:rPr lang="en-US" dirty="0"/>
            <a:t>1</a:t>
          </a:r>
          <a:r>
            <a:rPr lang="et-EE" dirty="0"/>
            <a:t>FG)</a:t>
          </a:r>
          <a:endParaRPr lang="en-US" dirty="0"/>
        </a:p>
      </dgm:t>
    </dgm:pt>
    <dgm:pt modelId="{19EB37D2-58F3-469E-817D-09A25F2E22E7}" type="parTrans" cxnId="{6DB9CE78-5C0F-4D0C-8C85-7849C6AFFF80}">
      <dgm:prSet/>
      <dgm:spPr/>
      <dgm:t>
        <a:bodyPr/>
        <a:lstStyle/>
        <a:p>
          <a:endParaRPr lang="en-US"/>
        </a:p>
      </dgm:t>
    </dgm:pt>
    <dgm:pt modelId="{E718C604-DA03-492C-9FB9-E5F5E40A3BB6}" type="sibTrans" cxnId="{6DB9CE78-5C0F-4D0C-8C85-7849C6AFFF80}">
      <dgm:prSet/>
      <dgm:spPr/>
      <dgm:t>
        <a:bodyPr/>
        <a:lstStyle/>
        <a:p>
          <a:endParaRPr lang="en-US"/>
        </a:p>
      </dgm:t>
    </dgm:pt>
    <dgm:pt modelId="{AB067F09-DFD6-4A88-9D5B-ACCA7D602780}">
      <dgm:prSet phldrT="[Tekst]"/>
      <dgm:spPr/>
      <dgm:t>
        <a:bodyPr/>
        <a:lstStyle/>
        <a:p>
          <a:r>
            <a:rPr lang="et-EE" dirty="0"/>
            <a:t>Põhja regiooni (Harjumaa ja Tallinn) – 10 osalejat</a:t>
          </a:r>
          <a:endParaRPr lang="en-US" dirty="0"/>
        </a:p>
      </dgm:t>
    </dgm:pt>
    <dgm:pt modelId="{16D099D9-C39A-4B41-9428-415A0393090B}" type="parTrans" cxnId="{AF485051-7888-4440-9F92-5B4C4B03363A}">
      <dgm:prSet/>
      <dgm:spPr/>
      <dgm:t>
        <a:bodyPr/>
        <a:lstStyle/>
        <a:p>
          <a:endParaRPr lang="en-US"/>
        </a:p>
      </dgm:t>
    </dgm:pt>
    <dgm:pt modelId="{71011786-CB52-444B-A532-20C510D24414}" type="sibTrans" cxnId="{AF485051-7888-4440-9F92-5B4C4B03363A}">
      <dgm:prSet/>
      <dgm:spPr/>
      <dgm:t>
        <a:bodyPr/>
        <a:lstStyle/>
        <a:p>
          <a:endParaRPr lang="en-US"/>
        </a:p>
      </dgm:t>
    </dgm:pt>
    <dgm:pt modelId="{DA0D8DD1-9EA9-4D1D-BE19-28AA035EF290}">
      <dgm:prSet phldrT="[Tekst]"/>
      <dgm:spPr/>
      <dgm:t>
        <a:bodyPr/>
        <a:lstStyle/>
        <a:p>
          <a:r>
            <a:rPr lang="et-EE" dirty="0"/>
            <a:t>Õpetajad (</a:t>
          </a:r>
          <a:r>
            <a:rPr lang="en-US" dirty="0"/>
            <a:t>1</a:t>
          </a:r>
          <a:r>
            <a:rPr lang="et-EE" dirty="0"/>
            <a:t>FG)</a:t>
          </a:r>
          <a:endParaRPr lang="en-US" dirty="0"/>
        </a:p>
      </dgm:t>
    </dgm:pt>
    <dgm:pt modelId="{D10A4A72-B542-40B5-929F-22A461812E89}" type="parTrans" cxnId="{1AB19544-BD17-4E31-A5C9-53D552BA3049}">
      <dgm:prSet/>
      <dgm:spPr/>
      <dgm:t>
        <a:bodyPr/>
        <a:lstStyle/>
        <a:p>
          <a:endParaRPr lang="en-US"/>
        </a:p>
      </dgm:t>
    </dgm:pt>
    <dgm:pt modelId="{C572359A-2E43-426D-9693-8C45FBB1943B}" type="sibTrans" cxnId="{1AB19544-BD17-4E31-A5C9-53D552BA3049}">
      <dgm:prSet/>
      <dgm:spPr/>
      <dgm:t>
        <a:bodyPr/>
        <a:lstStyle/>
        <a:p>
          <a:endParaRPr lang="en-US"/>
        </a:p>
      </dgm:t>
    </dgm:pt>
    <dgm:pt modelId="{5966FA05-9A6E-4C68-8D11-18D71587F1E0}">
      <dgm:prSet phldrT="[Tekst]"/>
      <dgm:spPr/>
      <dgm:t>
        <a:bodyPr/>
        <a:lstStyle/>
        <a:p>
          <a:r>
            <a:rPr lang="et-EE" dirty="0"/>
            <a:t>Ida regiooni (Ida- ja Lääne-Virumaa) – 8 osalejat</a:t>
          </a:r>
          <a:endParaRPr lang="en-US" dirty="0"/>
        </a:p>
      </dgm:t>
    </dgm:pt>
    <dgm:pt modelId="{FEA10FEE-367D-4270-A02A-0BA3D23DE2E6}" type="parTrans" cxnId="{0767DD42-B46D-417C-872D-F1688E7D1B63}">
      <dgm:prSet/>
      <dgm:spPr/>
      <dgm:t>
        <a:bodyPr/>
        <a:lstStyle/>
        <a:p>
          <a:endParaRPr lang="en-US"/>
        </a:p>
      </dgm:t>
    </dgm:pt>
    <dgm:pt modelId="{C6AB90A0-0BD4-4FCC-AED2-F0AC9707A762}" type="sibTrans" cxnId="{0767DD42-B46D-417C-872D-F1688E7D1B63}">
      <dgm:prSet/>
      <dgm:spPr/>
      <dgm:t>
        <a:bodyPr/>
        <a:lstStyle/>
        <a:p>
          <a:endParaRPr lang="en-US"/>
        </a:p>
      </dgm:t>
    </dgm:pt>
    <dgm:pt modelId="{9AAA50A3-43E0-477F-A489-DF235D7EACDB}" type="pres">
      <dgm:prSet presAssocID="{09A67D04-9B7B-423A-9A04-B7D24BDBFD5E}" presName="Name0" presStyleCnt="0">
        <dgm:presLayoutVars>
          <dgm:dir/>
          <dgm:animLvl val="lvl"/>
          <dgm:resizeHandles val="exact"/>
        </dgm:presLayoutVars>
      </dgm:prSet>
      <dgm:spPr/>
    </dgm:pt>
    <dgm:pt modelId="{3CA9BA97-A992-4B73-B413-9FE96543BA06}" type="pres">
      <dgm:prSet presAssocID="{A6531579-9A68-40C6-A5D5-2A6F1FF03183}" presName="composite" presStyleCnt="0"/>
      <dgm:spPr/>
    </dgm:pt>
    <dgm:pt modelId="{4EE3F1CD-EE32-4A33-B8E9-29673A63920B}" type="pres">
      <dgm:prSet presAssocID="{A6531579-9A68-40C6-A5D5-2A6F1FF03183}" presName="parTx" presStyleLbl="alignNode1" presStyleIdx="0" presStyleCnt="2">
        <dgm:presLayoutVars>
          <dgm:chMax val="0"/>
          <dgm:chPref val="0"/>
          <dgm:bulletEnabled val="1"/>
        </dgm:presLayoutVars>
      </dgm:prSet>
      <dgm:spPr/>
    </dgm:pt>
    <dgm:pt modelId="{95E4D521-A4EE-425D-8390-24C7931EEC5B}" type="pres">
      <dgm:prSet presAssocID="{A6531579-9A68-40C6-A5D5-2A6F1FF03183}" presName="desTx" presStyleLbl="alignAccFollowNode1" presStyleIdx="0" presStyleCnt="2">
        <dgm:presLayoutVars>
          <dgm:bulletEnabled val="1"/>
        </dgm:presLayoutVars>
      </dgm:prSet>
      <dgm:spPr/>
    </dgm:pt>
    <dgm:pt modelId="{2F15BD1A-F73A-44A6-99AA-2882B139CC89}" type="pres">
      <dgm:prSet presAssocID="{E718C604-DA03-492C-9FB9-E5F5E40A3BB6}" presName="space" presStyleCnt="0"/>
      <dgm:spPr/>
    </dgm:pt>
    <dgm:pt modelId="{C9C99286-D0BC-494B-AA8D-BCCCAC2F23AD}" type="pres">
      <dgm:prSet presAssocID="{DA0D8DD1-9EA9-4D1D-BE19-28AA035EF290}" presName="composite" presStyleCnt="0"/>
      <dgm:spPr/>
    </dgm:pt>
    <dgm:pt modelId="{9303BBC8-CC63-436E-87D5-1BD356CBB3A6}" type="pres">
      <dgm:prSet presAssocID="{DA0D8DD1-9EA9-4D1D-BE19-28AA035EF290}" presName="parTx" presStyleLbl="alignNode1" presStyleIdx="1" presStyleCnt="2" custScaleX="122220" custScaleY="107503">
        <dgm:presLayoutVars>
          <dgm:chMax val="0"/>
          <dgm:chPref val="0"/>
          <dgm:bulletEnabled val="1"/>
        </dgm:presLayoutVars>
      </dgm:prSet>
      <dgm:spPr/>
    </dgm:pt>
    <dgm:pt modelId="{57967A10-20FC-4B23-BD87-5CFD197E32BC}" type="pres">
      <dgm:prSet presAssocID="{DA0D8DD1-9EA9-4D1D-BE19-28AA035EF290}" presName="desTx" presStyleLbl="alignAccFollowNode1" presStyleIdx="1" presStyleCnt="2" custScaleX="123663" custLinFactNeighborX="-534" custLinFactNeighborY="-679">
        <dgm:presLayoutVars>
          <dgm:bulletEnabled val="1"/>
        </dgm:presLayoutVars>
      </dgm:prSet>
      <dgm:spPr/>
    </dgm:pt>
  </dgm:ptLst>
  <dgm:cxnLst>
    <dgm:cxn modelId="{630D213B-1C3B-4D9C-8CA9-3E5D2B9C59BC}" type="presOf" srcId="{DA0D8DD1-9EA9-4D1D-BE19-28AA035EF290}" destId="{9303BBC8-CC63-436E-87D5-1BD356CBB3A6}" srcOrd="0" destOrd="0" presId="urn:microsoft.com/office/officeart/2005/8/layout/hList1"/>
    <dgm:cxn modelId="{1B8A7F61-4CDC-46D5-9EFF-C6AE637B4AEF}" type="presOf" srcId="{AB067F09-DFD6-4A88-9D5B-ACCA7D602780}" destId="{95E4D521-A4EE-425D-8390-24C7931EEC5B}" srcOrd="0" destOrd="0" presId="urn:microsoft.com/office/officeart/2005/8/layout/hList1"/>
    <dgm:cxn modelId="{0767DD42-B46D-417C-872D-F1688E7D1B63}" srcId="{DA0D8DD1-9EA9-4D1D-BE19-28AA035EF290}" destId="{5966FA05-9A6E-4C68-8D11-18D71587F1E0}" srcOrd="0" destOrd="0" parTransId="{FEA10FEE-367D-4270-A02A-0BA3D23DE2E6}" sibTransId="{C6AB90A0-0BD4-4FCC-AED2-F0AC9707A762}"/>
    <dgm:cxn modelId="{1AB19544-BD17-4E31-A5C9-53D552BA3049}" srcId="{09A67D04-9B7B-423A-9A04-B7D24BDBFD5E}" destId="{DA0D8DD1-9EA9-4D1D-BE19-28AA035EF290}" srcOrd="1" destOrd="0" parTransId="{D10A4A72-B542-40B5-929F-22A461812E89}" sibTransId="{C572359A-2E43-426D-9693-8C45FBB1943B}"/>
    <dgm:cxn modelId="{AF485051-7888-4440-9F92-5B4C4B03363A}" srcId="{A6531579-9A68-40C6-A5D5-2A6F1FF03183}" destId="{AB067F09-DFD6-4A88-9D5B-ACCA7D602780}" srcOrd="0" destOrd="0" parTransId="{16D099D9-C39A-4B41-9428-415A0393090B}" sibTransId="{71011786-CB52-444B-A532-20C510D24414}"/>
    <dgm:cxn modelId="{6DB9CE78-5C0F-4D0C-8C85-7849C6AFFF80}" srcId="{09A67D04-9B7B-423A-9A04-B7D24BDBFD5E}" destId="{A6531579-9A68-40C6-A5D5-2A6F1FF03183}" srcOrd="0" destOrd="0" parTransId="{19EB37D2-58F3-469E-817D-09A25F2E22E7}" sibTransId="{E718C604-DA03-492C-9FB9-E5F5E40A3BB6}"/>
    <dgm:cxn modelId="{EC48537D-483D-4C09-9BB4-C18D43B4A1C0}" type="presOf" srcId="{09A67D04-9B7B-423A-9A04-B7D24BDBFD5E}" destId="{9AAA50A3-43E0-477F-A489-DF235D7EACDB}" srcOrd="0" destOrd="0" presId="urn:microsoft.com/office/officeart/2005/8/layout/hList1"/>
    <dgm:cxn modelId="{932FD6B3-3C02-4850-9272-AD1496D01FBE}" type="presOf" srcId="{A6531579-9A68-40C6-A5D5-2A6F1FF03183}" destId="{4EE3F1CD-EE32-4A33-B8E9-29673A63920B}" srcOrd="0" destOrd="0" presId="urn:microsoft.com/office/officeart/2005/8/layout/hList1"/>
    <dgm:cxn modelId="{1B4CAAE6-2457-41B8-8EC8-F2E4348AD27A}" type="presOf" srcId="{5966FA05-9A6E-4C68-8D11-18D71587F1E0}" destId="{57967A10-20FC-4B23-BD87-5CFD197E32BC}" srcOrd="0" destOrd="0" presId="urn:microsoft.com/office/officeart/2005/8/layout/hList1"/>
    <dgm:cxn modelId="{0B502B67-C93D-497B-A071-7D8D9B107849}" type="presParOf" srcId="{9AAA50A3-43E0-477F-A489-DF235D7EACDB}" destId="{3CA9BA97-A992-4B73-B413-9FE96543BA06}" srcOrd="0" destOrd="0" presId="urn:microsoft.com/office/officeart/2005/8/layout/hList1"/>
    <dgm:cxn modelId="{5D2E3EE8-D72B-4339-A02B-912089477AF4}" type="presParOf" srcId="{3CA9BA97-A992-4B73-B413-9FE96543BA06}" destId="{4EE3F1CD-EE32-4A33-B8E9-29673A63920B}" srcOrd="0" destOrd="0" presId="urn:microsoft.com/office/officeart/2005/8/layout/hList1"/>
    <dgm:cxn modelId="{7F654E0C-A669-45F8-BFF2-1499F558A0CC}" type="presParOf" srcId="{3CA9BA97-A992-4B73-B413-9FE96543BA06}" destId="{95E4D521-A4EE-425D-8390-24C7931EEC5B}" srcOrd="1" destOrd="0" presId="urn:microsoft.com/office/officeart/2005/8/layout/hList1"/>
    <dgm:cxn modelId="{D8B5CFEA-75E5-4E98-A009-4B665A1287EE}" type="presParOf" srcId="{9AAA50A3-43E0-477F-A489-DF235D7EACDB}" destId="{2F15BD1A-F73A-44A6-99AA-2882B139CC89}" srcOrd="1" destOrd="0" presId="urn:microsoft.com/office/officeart/2005/8/layout/hList1"/>
    <dgm:cxn modelId="{F6F815C5-0E79-4BF7-A14E-E1DF538BE8F8}" type="presParOf" srcId="{9AAA50A3-43E0-477F-A489-DF235D7EACDB}" destId="{C9C99286-D0BC-494B-AA8D-BCCCAC2F23AD}" srcOrd="2" destOrd="0" presId="urn:microsoft.com/office/officeart/2005/8/layout/hList1"/>
    <dgm:cxn modelId="{4A3DED99-E271-41A4-B694-AFB873009B24}" type="presParOf" srcId="{C9C99286-D0BC-494B-AA8D-BCCCAC2F23AD}" destId="{9303BBC8-CC63-436E-87D5-1BD356CBB3A6}" srcOrd="0" destOrd="0" presId="urn:microsoft.com/office/officeart/2005/8/layout/hList1"/>
    <dgm:cxn modelId="{508EF048-5642-4532-846C-02DEE710F2CC}" type="presParOf" srcId="{C9C99286-D0BC-494B-AA8D-BCCCAC2F23AD}" destId="{57967A10-20FC-4B23-BD87-5CFD197E32B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D1CD40-13CC-4E68-B394-FF2F7CFA0F7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0C0CFE10-E5AC-4637-84F9-C03A709BFFB8}">
      <dgm:prSet phldrT="[Tekst]" custT="1"/>
      <dgm:spPr/>
      <dgm:t>
        <a:bodyPr/>
        <a:lstStyle/>
        <a:p>
          <a:r>
            <a:rPr lang="et-EE" sz="1800" dirty="0"/>
            <a:t>Õpetajad (</a:t>
          </a:r>
          <a:r>
            <a:rPr lang="en-US" sz="1800" dirty="0"/>
            <a:t>1</a:t>
          </a:r>
          <a:r>
            <a:rPr lang="et-EE" sz="1800" dirty="0"/>
            <a:t>FG)</a:t>
          </a:r>
          <a:endParaRPr lang="en-US" sz="1800" dirty="0"/>
        </a:p>
      </dgm:t>
    </dgm:pt>
    <dgm:pt modelId="{D1FED943-51FC-4BD3-9E5E-F4507E318877}" type="parTrans" cxnId="{D75C1057-7312-4729-B5CC-180D002661DC}">
      <dgm:prSet/>
      <dgm:spPr/>
      <dgm:t>
        <a:bodyPr/>
        <a:lstStyle/>
        <a:p>
          <a:endParaRPr lang="en-US"/>
        </a:p>
      </dgm:t>
    </dgm:pt>
    <dgm:pt modelId="{E81555EE-9BE4-466A-940F-D01536E305CD}" type="sibTrans" cxnId="{D75C1057-7312-4729-B5CC-180D002661DC}">
      <dgm:prSet/>
      <dgm:spPr/>
      <dgm:t>
        <a:bodyPr/>
        <a:lstStyle/>
        <a:p>
          <a:endParaRPr lang="en-US"/>
        </a:p>
      </dgm:t>
    </dgm:pt>
    <dgm:pt modelId="{39D71AF3-7D28-40C2-8207-BC6AE8286EE8}">
      <dgm:prSet phldrT="[Tekst]" custT="1"/>
      <dgm:spPr/>
      <dgm:t>
        <a:bodyPr/>
        <a:lstStyle/>
        <a:p>
          <a:r>
            <a:rPr lang="et-EE" sz="1800" dirty="0"/>
            <a:t>Lääne regiooni (Järvamaa, Raplamaa, Läänemaa, Pärnumaa, Hiiumaa, Saaremaa) – 8 osalejat</a:t>
          </a:r>
          <a:endParaRPr lang="en-US" sz="1800" dirty="0"/>
        </a:p>
      </dgm:t>
    </dgm:pt>
    <dgm:pt modelId="{D49C67B0-F89F-48A8-9B12-854DB4906D24}" type="parTrans" cxnId="{B00C6692-360C-4134-B9A3-161B4DBA552F}">
      <dgm:prSet/>
      <dgm:spPr/>
      <dgm:t>
        <a:bodyPr/>
        <a:lstStyle/>
        <a:p>
          <a:endParaRPr lang="en-US"/>
        </a:p>
      </dgm:t>
    </dgm:pt>
    <dgm:pt modelId="{C0D3B188-4A80-44E7-8BA5-70195796404B}" type="sibTrans" cxnId="{B00C6692-360C-4134-B9A3-161B4DBA552F}">
      <dgm:prSet/>
      <dgm:spPr/>
      <dgm:t>
        <a:bodyPr/>
        <a:lstStyle/>
        <a:p>
          <a:endParaRPr lang="en-US"/>
        </a:p>
      </dgm:t>
    </dgm:pt>
    <dgm:pt modelId="{530346EB-4096-41F2-9D3F-75023EC5C6F5}">
      <dgm:prSet phldrT="[Tekst]" custT="1"/>
      <dgm:spPr/>
      <dgm:t>
        <a:bodyPr/>
        <a:lstStyle/>
        <a:p>
          <a:r>
            <a:rPr lang="et-EE" sz="1800" dirty="0"/>
            <a:t>Õpetajad (</a:t>
          </a:r>
          <a:r>
            <a:rPr lang="en-US" sz="1800" dirty="0"/>
            <a:t>1</a:t>
          </a:r>
          <a:r>
            <a:rPr lang="et-EE" sz="1800" dirty="0"/>
            <a:t>FG)</a:t>
          </a:r>
          <a:endParaRPr lang="en-US" sz="1800" dirty="0"/>
        </a:p>
      </dgm:t>
    </dgm:pt>
    <dgm:pt modelId="{A974EE19-00C3-4FC7-BE4D-DFB76E9F3A47}" type="parTrans" cxnId="{83726E1B-B813-42D2-8D68-A24560F28348}">
      <dgm:prSet/>
      <dgm:spPr/>
      <dgm:t>
        <a:bodyPr/>
        <a:lstStyle/>
        <a:p>
          <a:endParaRPr lang="en-US"/>
        </a:p>
      </dgm:t>
    </dgm:pt>
    <dgm:pt modelId="{51C1177B-31F6-42B5-B509-B253DE40FFA1}" type="sibTrans" cxnId="{83726E1B-B813-42D2-8D68-A24560F28348}">
      <dgm:prSet/>
      <dgm:spPr/>
      <dgm:t>
        <a:bodyPr/>
        <a:lstStyle/>
        <a:p>
          <a:endParaRPr lang="en-US"/>
        </a:p>
      </dgm:t>
    </dgm:pt>
    <dgm:pt modelId="{28409F4E-81D9-45A5-98C9-7FB344D2F797}">
      <dgm:prSet phldrT="[Tekst]" custT="1"/>
      <dgm:spPr/>
      <dgm:t>
        <a:bodyPr/>
        <a:lstStyle/>
        <a:p>
          <a:r>
            <a:rPr lang="et-EE" sz="1800" dirty="0"/>
            <a:t>Lõuna regiooni (Jõgevamaa, Tartumaa, Põlvamaa, Võrumaa, Valgamaa, Viljandimaa) – 8 osalejat</a:t>
          </a:r>
          <a:endParaRPr lang="en-US" sz="1800" dirty="0"/>
        </a:p>
      </dgm:t>
    </dgm:pt>
    <dgm:pt modelId="{278AA89B-6A3D-4336-AC20-F0DF84757C15}" type="parTrans" cxnId="{C5C53563-49D9-4D06-A0EB-A26B1B4B001D}">
      <dgm:prSet/>
      <dgm:spPr/>
      <dgm:t>
        <a:bodyPr/>
        <a:lstStyle/>
        <a:p>
          <a:endParaRPr lang="en-US"/>
        </a:p>
      </dgm:t>
    </dgm:pt>
    <dgm:pt modelId="{555DEF1B-9BA6-4BCE-9671-41AF24FBBA82}" type="sibTrans" cxnId="{C5C53563-49D9-4D06-A0EB-A26B1B4B001D}">
      <dgm:prSet/>
      <dgm:spPr/>
      <dgm:t>
        <a:bodyPr/>
        <a:lstStyle/>
        <a:p>
          <a:endParaRPr lang="en-US"/>
        </a:p>
      </dgm:t>
    </dgm:pt>
    <dgm:pt modelId="{CD16DE66-5080-4033-8FCA-BFD7E4877D97}" type="pres">
      <dgm:prSet presAssocID="{96D1CD40-13CC-4E68-B394-FF2F7CFA0F70}" presName="Name0" presStyleCnt="0">
        <dgm:presLayoutVars>
          <dgm:dir/>
          <dgm:animLvl val="lvl"/>
          <dgm:resizeHandles val="exact"/>
        </dgm:presLayoutVars>
      </dgm:prSet>
      <dgm:spPr/>
    </dgm:pt>
    <dgm:pt modelId="{8966DFE0-8DAD-40A7-9C27-E78F5E956E75}" type="pres">
      <dgm:prSet presAssocID="{0C0CFE10-E5AC-4637-84F9-C03A709BFFB8}" presName="composite" presStyleCnt="0"/>
      <dgm:spPr/>
    </dgm:pt>
    <dgm:pt modelId="{521A4A5B-8D53-4566-AB30-CACFD553B1FC}" type="pres">
      <dgm:prSet presAssocID="{0C0CFE10-E5AC-4637-84F9-C03A709BFFB8}" presName="parTx" presStyleLbl="alignNode1" presStyleIdx="0" presStyleCnt="2">
        <dgm:presLayoutVars>
          <dgm:chMax val="0"/>
          <dgm:chPref val="0"/>
          <dgm:bulletEnabled val="1"/>
        </dgm:presLayoutVars>
      </dgm:prSet>
      <dgm:spPr/>
    </dgm:pt>
    <dgm:pt modelId="{312E47A0-3EF8-4897-9AA8-0F2546609C17}" type="pres">
      <dgm:prSet presAssocID="{0C0CFE10-E5AC-4637-84F9-C03A709BFFB8}" presName="desTx" presStyleLbl="alignAccFollowNode1" presStyleIdx="0" presStyleCnt="2">
        <dgm:presLayoutVars>
          <dgm:bulletEnabled val="1"/>
        </dgm:presLayoutVars>
      </dgm:prSet>
      <dgm:spPr/>
    </dgm:pt>
    <dgm:pt modelId="{2D1F5A13-B911-4C22-9938-11975E145FBD}" type="pres">
      <dgm:prSet presAssocID="{E81555EE-9BE4-466A-940F-D01536E305CD}" presName="space" presStyleCnt="0"/>
      <dgm:spPr/>
    </dgm:pt>
    <dgm:pt modelId="{7199D42B-9173-4111-B155-C36116E7CE13}" type="pres">
      <dgm:prSet presAssocID="{530346EB-4096-41F2-9D3F-75023EC5C6F5}" presName="composite" presStyleCnt="0"/>
      <dgm:spPr/>
    </dgm:pt>
    <dgm:pt modelId="{A76BE819-ABD2-495A-96BC-1AFA75071B17}" type="pres">
      <dgm:prSet presAssocID="{530346EB-4096-41F2-9D3F-75023EC5C6F5}" presName="parTx" presStyleLbl="alignNode1" presStyleIdx="1" presStyleCnt="2">
        <dgm:presLayoutVars>
          <dgm:chMax val="0"/>
          <dgm:chPref val="0"/>
          <dgm:bulletEnabled val="1"/>
        </dgm:presLayoutVars>
      </dgm:prSet>
      <dgm:spPr/>
    </dgm:pt>
    <dgm:pt modelId="{E350F7D4-8F99-4AC6-BC11-5C28ED071C70}" type="pres">
      <dgm:prSet presAssocID="{530346EB-4096-41F2-9D3F-75023EC5C6F5}" presName="desTx" presStyleLbl="alignAccFollowNode1" presStyleIdx="1" presStyleCnt="2">
        <dgm:presLayoutVars>
          <dgm:bulletEnabled val="1"/>
        </dgm:presLayoutVars>
      </dgm:prSet>
      <dgm:spPr/>
    </dgm:pt>
  </dgm:ptLst>
  <dgm:cxnLst>
    <dgm:cxn modelId="{83726E1B-B813-42D2-8D68-A24560F28348}" srcId="{96D1CD40-13CC-4E68-B394-FF2F7CFA0F70}" destId="{530346EB-4096-41F2-9D3F-75023EC5C6F5}" srcOrd="1" destOrd="0" parTransId="{A974EE19-00C3-4FC7-BE4D-DFB76E9F3A47}" sibTransId="{51C1177B-31F6-42B5-B509-B253DE40FFA1}"/>
    <dgm:cxn modelId="{7C94D226-EF32-47CC-B951-EDE34C406011}" type="presOf" srcId="{96D1CD40-13CC-4E68-B394-FF2F7CFA0F70}" destId="{CD16DE66-5080-4033-8FCA-BFD7E4877D97}" srcOrd="0" destOrd="0" presId="urn:microsoft.com/office/officeart/2005/8/layout/hList1"/>
    <dgm:cxn modelId="{C5C53563-49D9-4D06-A0EB-A26B1B4B001D}" srcId="{530346EB-4096-41F2-9D3F-75023EC5C6F5}" destId="{28409F4E-81D9-45A5-98C9-7FB344D2F797}" srcOrd="0" destOrd="0" parTransId="{278AA89B-6A3D-4336-AC20-F0DF84757C15}" sibTransId="{555DEF1B-9BA6-4BCE-9671-41AF24FBBA82}"/>
    <dgm:cxn modelId="{D75C1057-7312-4729-B5CC-180D002661DC}" srcId="{96D1CD40-13CC-4E68-B394-FF2F7CFA0F70}" destId="{0C0CFE10-E5AC-4637-84F9-C03A709BFFB8}" srcOrd="0" destOrd="0" parTransId="{D1FED943-51FC-4BD3-9E5E-F4507E318877}" sibTransId="{E81555EE-9BE4-466A-940F-D01536E305CD}"/>
    <dgm:cxn modelId="{183B0158-2CB6-4CE4-8D81-0A3BE2B66AE1}" type="presOf" srcId="{530346EB-4096-41F2-9D3F-75023EC5C6F5}" destId="{A76BE819-ABD2-495A-96BC-1AFA75071B17}" srcOrd="0" destOrd="0" presId="urn:microsoft.com/office/officeart/2005/8/layout/hList1"/>
    <dgm:cxn modelId="{C7DAEA89-2759-4F0D-8583-8C040F4A4837}" type="presOf" srcId="{0C0CFE10-E5AC-4637-84F9-C03A709BFFB8}" destId="{521A4A5B-8D53-4566-AB30-CACFD553B1FC}" srcOrd="0" destOrd="0" presId="urn:microsoft.com/office/officeart/2005/8/layout/hList1"/>
    <dgm:cxn modelId="{B00C6692-360C-4134-B9A3-161B4DBA552F}" srcId="{0C0CFE10-E5AC-4637-84F9-C03A709BFFB8}" destId="{39D71AF3-7D28-40C2-8207-BC6AE8286EE8}" srcOrd="0" destOrd="0" parTransId="{D49C67B0-F89F-48A8-9B12-854DB4906D24}" sibTransId="{C0D3B188-4A80-44E7-8BA5-70195796404B}"/>
    <dgm:cxn modelId="{EB2099B7-A9B1-449A-B3C4-C6F440D34DB0}" type="presOf" srcId="{39D71AF3-7D28-40C2-8207-BC6AE8286EE8}" destId="{312E47A0-3EF8-4897-9AA8-0F2546609C17}" srcOrd="0" destOrd="0" presId="urn:microsoft.com/office/officeart/2005/8/layout/hList1"/>
    <dgm:cxn modelId="{2D52ECD1-950D-4635-893E-FEF81823ECA3}" type="presOf" srcId="{28409F4E-81D9-45A5-98C9-7FB344D2F797}" destId="{E350F7D4-8F99-4AC6-BC11-5C28ED071C70}" srcOrd="0" destOrd="0" presId="urn:microsoft.com/office/officeart/2005/8/layout/hList1"/>
    <dgm:cxn modelId="{5C384917-CD19-4890-9355-CA72747F847F}" type="presParOf" srcId="{CD16DE66-5080-4033-8FCA-BFD7E4877D97}" destId="{8966DFE0-8DAD-40A7-9C27-E78F5E956E75}" srcOrd="0" destOrd="0" presId="urn:microsoft.com/office/officeart/2005/8/layout/hList1"/>
    <dgm:cxn modelId="{65C4C89B-B309-4515-AE52-7C6647A8367C}" type="presParOf" srcId="{8966DFE0-8DAD-40A7-9C27-E78F5E956E75}" destId="{521A4A5B-8D53-4566-AB30-CACFD553B1FC}" srcOrd="0" destOrd="0" presId="urn:microsoft.com/office/officeart/2005/8/layout/hList1"/>
    <dgm:cxn modelId="{7B74676A-28E2-43C3-9A53-70692E9597C7}" type="presParOf" srcId="{8966DFE0-8DAD-40A7-9C27-E78F5E956E75}" destId="{312E47A0-3EF8-4897-9AA8-0F2546609C17}" srcOrd="1" destOrd="0" presId="urn:microsoft.com/office/officeart/2005/8/layout/hList1"/>
    <dgm:cxn modelId="{17AC625D-2664-4DEF-A35F-E743B0122245}" type="presParOf" srcId="{CD16DE66-5080-4033-8FCA-BFD7E4877D97}" destId="{2D1F5A13-B911-4C22-9938-11975E145FBD}" srcOrd="1" destOrd="0" presId="urn:microsoft.com/office/officeart/2005/8/layout/hList1"/>
    <dgm:cxn modelId="{CD4AA74B-430F-4E2D-B314-FAFBDE6EBFB6}" type="presParOf" srcId="{CD16DE66-5080-4033-8FCA-BFD7E4877D97}" destId="{7199D42B-9173-4111-B155-C36116E7CE13}" srcOrd="2" destOrd="0" presId="urn:microsoft.com/office/officeart/2005/8/layout/hList1"/>
    <dgm:cxn modelId="{99826AF4-D09E-41CE-8A0C-96DD80925DCB}" type="presParOf" srcId="{7199D42B-9173-4111-B155-C36116E7CE13}" destId="{A76BE819-ABD2-495A-96BC-1AFA75071B17}" srcOrd="0" destOrd="0" presId="urn:microsoft.com/office/officeart/2005/8/layout/hList1"/>
    <dgm:cxn modelId="{4D69B533-396C-4374-9E14-93490C1551F3}" type="presParOf" srcId="{7199D42B-9173-4111-B155-C36116E7CE13}" destId="{E350F7D4-8F99-4AC6-BC11-5C28ED071C70}" srcOrd="1" destOrd="0" presId="urn:microsoft.com/office/officeart/2005/8/layout/h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E3F1CD-EE32-4A33-B8E9-29673A63920B}">
      <dsp:nvSpPr>
        <dsp:cNvPr id="0" name=""/>
        <dsp:cNvSpPr/>
      </dsp:nvSpPr>
      <dsp:spPr>
        <a:xfrm>
          <a:off x="1569" y="150991"/>
          <a:ext cx="1569727" cy="621047"/>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t-EE" sz="1800" kern="1200" dirty="0"/>
            <a:t>Õpetajad (</a:t>
          </a:r>
          <a:r>
            <a:rPr lang="en-US" sz="1800" kern="1200" dirty="0"/>
            <a:t>1</a:t>
          </a:r>
          <a:r>
            <a:rPr lang="et-EE" sz="1800" kern="1200" dirty="0"/>
            <a:t>FG)</a:t>
          </a:r>
          <a:endParaRPr lang="en-US" sz="1800" kern="1200" dirty="0"/>
        </a:p>
      </dsp:txBody>
      <dsp:txXfrm>
        <a:off x="1569" y="150991"/>
        <a:ext cx="1569727" cy="621047"/>
      </dsp:txXfrm>
    </dsp:sp>
    <dsp:sp modelId="{95E4D521-A4EE-425D-8390-24C7931EEC5B}">
      <dsp:nvSpPr>
        <dsp:cNvPr id="0" name=""/>
        <dsp:cNvSpPr/>
      </dsp:nvSpPr>
      <dsp:spPr>
        <a:xfrm>
          <a:off x="1569" y="772039"/>
          <a:ext cx="1569727" cy="170155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t-EE" sz="1800" kern="1200" dirty="0"/>
            <a:t>Põhja regiooni (Harjumaa ja Tallinn) – 10 osalejat</a:t>
          </a:r>
          <a:endParaRPr lang="en-US" sz="1800" kern="1200" dirty="0"/>
        </a:p>
      </dsp:txBody>
      <dsp:txXfrm>
        <a:off x="1569" y="772039"/>
        <a:ext cx="1569727" cy="1701556"/>
      </dsp:txXfrm>
    </dsp:sp>
    <dsp:sp modelId="{9303BBC8-CC63-436E-87D5-1BD356CBB3A6}">
      <dsp:nvSpPr>
        <dsp:cNvPr id="0" name=""/>
        <dsp:cNvSpPr/>
      </dsp:nvSpPr>
      <dsp:spPr>
        <a:xfrm>
          <a:off x="1802384" y="139342"/>
          <a:ext cx="1918520" cy="66764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t-EE" sz="1800" kern="1200" dirty="0"/>
            <a:t>Õpetajad (</a:t>
          </a:r>
          <a:r>
            <a:rPr lang="en-US" sz="1800" kern="1200" dirty="0"/>
            <a:t>1</a:t>
          </a:r>
          <a:r>
            <a:rPr lang="et-EE" sz="1800" kern="1200" dirty="0"/>
            <a:t>FG)</a:t>
          </a:r>
          <a:endParaRPr lang="en-US" sz="1800" kern="1200" dirty="0"/>
        </a:p>
      </dsp:txBody>
      <dsp:txXfrm>
        <a:off x="1802384" y="139342"/>
        <a:ext cx="1918520" cy="667645"/>
      </dsp:txXfrm>
    </dsp:sp>
    <dsp:sp modelId="{57967A10-20FC-4B23-BD87-5CFD197E32BC}">
      <dsp:nvSpPr>
        <dsp:cNvPr id="0" name=""/>
        <dsp:cNvSpPr/>
      </dsp:nvSpPr>
      <dsp:spPr>
        <a:xfrm>
          <a:off x="1782676" y="772135"/>
          <a:ext cx="1941172" cy="170155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t-EE" sz="1800" kern="1200" dirty="0"/>
            <a:t>Ida regiooni (Ida- ja Lääne-Virumaa) – 8 osalejat</a:t>
          </a:r>
          <a:endParaRPr lang="en-US" sz="1800" kern="1200" dirty="0"/>
        </a:p>
      </dsp:txBody>
      <dsp:txXfrm>
        <a:off x="1782676" y="772135"/>
        <a:ext cx="1941172" cy="17015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1A4A5B-8D53-4566-AB30-CACFD553B1FC}">
      <dsp:nvSpPr>
        <dsp:cNvPr id="0" name=""/>
        <dsp:cNvSpPr/>
      </dsp:nvSpPr>
      <dsp:spPr>
        <a:xfrm>
          <a:off x="22" y="5853"/>
          <a:ext cx="2120848" cy="460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t-EE" sz="1800" kern="1200" dirty="0"/>
            <a:t>Õpetajad (</a:t>
          </a:r>
          <a:r>
            <a:rPr lang="en-US" sz="1800" kern="1200" dirty="0"/>
            <a:t>1</a:t>
          </a:r>
          <a:r>
            <a:rPr lang="et-EE" sz="1800" kern="1200" dirty="0"/>
            <a:t>FG)</a:t>
          </a:r>
          <a:endParaRPr lang="en-US" sz="1800" kern="1200" dirty="0"/>
        </a:p>
      </dsp:txBody>
      <dsp:txXfrm>
        <a:off x="22" y="5853"/>
        <a:ext cx="2120848" cy="460800"/>
      </dsp:txXfrm>
    </dsp:sp>
    <dsp:sp modelId="{312E47A0-3EF8-4897-9AA8-0F2546609C17}">
      <dsp:nvSpPr>
        <dsp:cNvPr id="0" name=""/>
        <dsp:cNvSpPr/>
      </dsp:nvSpPr>
      <dsp:spPr>
        <a:xfrm>
          <a:off x="22" y="466653"/>
          <a:ext cx="2120848" cy="215208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t-EE" sz="1800" kern="1200" dirty="0"/>
            <a:t>Lääne regiooni (Järvamaa, Raplamaa, Läänemaa, Pärnumaa, Hiiumaa, Saaremaa) – 8 osalejat</a:t>
          </a:r>
          <a:endParaRPr lang="en-US" sz="1800" kern="1200" dirty="0"/>
        </a:p>
      </dsp:txBody>
      <dsp:txXfrm>
        <a:off x="22" y="466653"/>
        <a:ext cx="2120848" cy="2152080"/>
      </dsp:txXfrm>
    </dsp:sp>
    <dsp:sp modelId="{A76BE819-ABD2-495A-96BC-1AFA75071B17}">
      <dsp:nvSpPr>
        <dsp:cNvPr id="0" name=""/>
        <dsp:cNvSpPr/>
      </dsp:nvSpPr>
      <dsp:spPr>
        <a:xfrm>
          <a:off x="2417789" y="5853"/>
          <a:ext cx="2120848" cy="460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t-EE" sz="1800" kern="1200" dirty="0"/>
            <a:t>Õpetajad (</a:t>
          </a:r>
          <a:r>
            <a:rPr lang="en-US" sz="1800" kern="1200" dirty="0"/>
            <a:t>1</a:t>
          </a:r>
          <a:r>
            <a:rPr lang="et-EE" sz="1800" kern="1200" dirty="0"/>
            <a:t>FG)</a:t>
          </a:r>
          <a:endParaRPr lang="en-US" sz="1800" kern="1200" dirty="0"/>
        </a:p>
      </dsp:txBody>
      <dsp:txXfrm>
        <a:off x="2417789" y="5853"/>
        <a:ext cx="2120848" cy="460800"/>
      </dsp:txXfrm>
    </dsp:sp>
    <dsp:sp modelId="{E350F7D4-8F99-4AC6-BC11-5C28ED071C70}">
      <dsp:nvSpPr>
        <dsp:cNvPr id="0" name=""/>
        <dsp:cNvSpPr/>
      </dsp:nvSpPr>
      <dsp:spPr>
        <a:xfrm>
          <a:off x="2417789" y="466653"/>
          <a:ext cx="2120848" cy="215208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t-EE" sz="1800" kern="1200" dirty="0"/>
            <a:t>Lõuna regiooni (Jõgevamaa, Tartumaa, Põlvamaa, Võrumaa, Valgamaa, Viljandimaa) – 8 osalejat</a:t>
          </a:r>
          <a:endParaRPr lang="en-US" sz="1800" kern="1200" dirty="0"/>
        </a:p>
      </dsp:txBody>
      <dsp:txXfrm>
        <a:off x="2417789" y="466653"/>
        <a:ext cx="2120848" cy="215208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itel Pilt vasakul">
    <p:bg>
      <p:bgPr>
        <a:solidFill>
          <a:schemeClr val="bg1"/>
        </a:solidFill>
        <a:effectLst/>
      </p:bgPr>
    </p:bg>
    <p:spTree>
      <p:nvGrpSpPr>
        <p:cNvPr id="1" name=""/>
        <p:cNvGrpSpPr/>
        <p:nvPr/>
      </p:nvGrpSpPr>
      <p:grpSpPr>
        <a:xfrm>
          <a:off x="0" y="0"/>
          <a:ext cx="0" cy="0"/>
          <a:chOff x="0" y="0"/>
          <a:chExt cx="0" cy="0"/>
        </a:xfrm>
      </p:grpSpPr>
      <p:sp>
        <p:nvSpPr>
          <p:cNvPr id="17" name="Freeform 16"/>
          <p:cNvSpPr>
            <a:spLocks noGrp="1"/>
          </p:cNvSpPr>
          <p:nvPr>
            <p:ph type="pic" sz="quarter" idx="13"/>
          </p:nvPr>
        </p:nvSpPr>
        <p:spPr>
          <a:xfrm>
            <a:off x="575999" y="0"/>
            <a:ext cx="4408923" cy="6858000"/>
          </a:xfrm>
          <a:custGeom>
            <a:avLst/>
            <a:gdLst>
              <a:gd name="connsiteX0" fmla="*/ 0 w 4408923"/>
              <a:gd name="connsiteY0" fmla="*/ 0 h 6858000"/>
              <a:gd name="connsiteX1" fmla="*/ 4408923 w 4408923"/>
              <a:gd name="connsiteY1" fmla="*/ 0 h 6858000"/>
              <a:gd name="connsiteX2" fmla="*/ 4408923 w 4408923"/>
              <a:gd name="connsiteY2" fmla="*/ 6858000 h 6858000"/>
              <a:gd name="connsiteX3" fmla="*/ 0 w 4408923"/>
              <a:gd name="connsiteY3" fmla="*/ 6858000 h 6858000"/>
              <a:gd name="connsiteX4" fmla="*/ 0 w 4408923"/>
              <a:gd name="connsiteY4" fmla="*/ 6034725 h 6858000"/>
              <a:gd name="connsiteX5" fmla="*/ 208 w 4408923"/>
              <a:gd name="connsiteY5" fmla="*/ 6034804 h 6858000"/>
              <a:gd name="connsiteX6" fmla="*/ 376702 w 4408923"/>
              <a:gd name="connsiteY6" fmla="*/ 6098185 h 6858000"/>
              <a:gd name="connsiteX7" fmla="*/ 1681141 w 4408923"/>
              <a:gd name="connsiteY7" fmla="*/ 4860459 h 6858000"/>
              <a:gd name="connsiteX8" fmla="*/ 460294 w 4408923"/>
              <a:gd name="connsiteY8" fmla="*/ 3540207 h 6858000"/>
              <a:gd name="connsiteX9" fmla="*/ 387188 w 4408923"/>
              <a:gd name="connsiteY9" fmla="*/ 3538866 h 6858000"/>
              <a:gd name="connsiteX10" fmla="*/ 10193 w 4408923"/>
              <a:gd name="connsiteY10" fmla="*/ 3599167 h 6858000"/>
              <a:gd name="connsiteX11" fmla="*/ 0 w 4408923"/>
              <a:gd name="connsiteY11" fmla="*/ 360297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08923" h="6858000">
                <a:moveTo>
                  <a:pt x="0" y="0"/>
                </a:moveTo>
                <a:lnTo>
                  <a:pt x="4408923" y="0"/>
                </a:lnTo>
                <a:lnTo>
                  <a:pt x="4408923" y="6858000"/>
                </a:lnTo>
                <a:lnTo>
                  <a:pt x="0" y="6858000"/>
                </a:lnTo>
                <a:lnTo>
                  <a:pt x="0" y="6034725"/>
                </a:lnTo>
                <a:lnTo>
                  <a:pt x="208" y="6034804"/>
                </a:lnTo>
                <a:cubicBezTo>
                  <a:pt x="118918" y="6073701"/>
                  <a:pt x="245346" y="6095777"/>
                  <a:pt x="376702" y="6098185"/>
                </a:cubicBezTo>
                <a:cubicBezTo>
                  <a:pt x="1077218" y="6111027"/>
                  <a:pt x="1658225" y="5559734"/>
                  <a:pt x="1681141" y="4860459"/>
                </a:cubicBezTo>
                <a:cubicBezTo>
                  <a:pt x="1704060" y="4161093"/>
                  <a:pt x="1160249" y="3573003"/>
                  <a:pt x="460294" y="3540207"/>
                </a:cubicBezTo>
                <a:lnTo>
                  <a:pt x="387188" y="3538866"/>
                </a:lnTo>
                <a:cubicBezTo>
                  <a:pt x="255819" y="3540201"/>
                  <a:pt x="129216" y="3561243"/>
                  <a:pt x="10193" y="3599167"/>
                </a:cubicBezTo>
                <a:lnTo>
                  <a:pt x="0" y="3602972"/>
                </a:lnTo>
                <a:close/>
              </a:path>
            </a:pathLst>
          </a:custGeom>
          <a:pattFill prst="pct5">
            <a:fgClr>
              <a:schemeClr val="accent1"/>
            </a:fgClr>
            <a:bgClr>
              <a:schemeClr val="bg1"/>
            </a:bgClr>
          </a:pattFill>
        </p:spPr>
        <p:txBody>
          <a:bodyPr wrap="square">
            <a:noAutofit/>
          </a:bodyPr>
          <a:lstStyle/>
          <a:p>
            <a:r>
              <a:rPr lang="en-US"/>
              <a:t>Click icon to add picture</a:t>
            </a:r>
            <a:endParaRPr lang="en-GB"/>
          </a:p>
        </p:txBody>
      </p:sp>
      <p:sp>
        <p:nvSpPr>
          <p:cNvPr id="2" name="Title 1"/>
          <p:cNvSpPr>
            <a:spLocks noGrp="1"/>
          </p:cNvSpPr>
          <p:nvPr>
            <p:ph type="ctrTitle"/>
          </p:nvPr>
        </p:nvSpPr>
        <p:spPr>
          <a:xfrm>
            <a:off x="5736841" y="2533153"/>
            <a:ext cx="6121239" cy="2387600"/>
          </a:xfrm>
        </p:spPr>
        <p:txBody>
          <a:bodyPr anchor="b"/>
          <a:lstStyle>
            <a:lvl1pPr algn="l">
              <a:defRPr lang="en-GB" sz="6000" b="1" i="0" u="none" strike="noStrike" baseline="0" smtClean="0"/>
            </a:lvl1pPr>
          </a:lstStyle>
          <a:p>
            <a:r>
              <a:rPr lang="en-US"/>
              <a:t>Click to edit Master title style</a:t>
            </a:r>
            <a:endParaRPr lang="et-EE" dirty="0"/>
          </a:p>
        </p:txBody>
      </p:sp>
      <p:sp>
        <p:nvSpPr>
          <p:cNvPr id="6" name="Slide Number Placeholder 5"/>
          <p:cNvSpPr>
            <a:spLocks noGrp="1"/>
          </p:cNvSpPr>
          <p:nvPr>
            <p:ph type="sldNum" sz="quarter" idx="12"/>
          </p:nvPr>
        </p:nvSpPr>
        <p:spPr/>
        <p:txBody>
          <a:bodyPr/>
          <a:lstStyle/>
          <a:p>
            <a:fld id="{9C3A84B4-50EE-4E03-B6D7-AB5456BA3390}" type="slidenum">
              <a:rPr lang="et-EE" smtClean="0"/>
              <a:t>‹#›</a:t>
            </a:fld>
            <a:endParaRPr lang="et-EE" dirty="0"/>
          </a:p>
        </p:txBody>
      </p:sp>
      <p:sp>
        <p:nvSpPr>
          <p:cNvPr id="8" name="Subtitle 2"/>
          <p:cNvSpPr>
            <a:spLocks noGrp="1"/>
          </p:cNvSpPr>
          <p:nvPr>
            <p:ph type="subTitle" idx="1"/>
          </p:nvPr>
        </p:nvSpPr>
        <p:spPr>
          <a:xfrm>
            <a:off x="5736839" y="5059254"/>
            <a:ext cx="6121239" cy="1559261"/>
          </a:xfrm>
        </p:spPr>
        <p:txBody>
          <a:bodyPr/>
          <a:lstStyle>
            <a:lvl1pPr marL="0" indent="0" algn="l">
              <a:buNone/>
              <a:defRPr sz="2400">
                <a:solidFill>
                  <a:srgbClr val="AA1E3C"/>
                </a:solidFill>
                <a:latin typeface="Helvetica" panose="020B060402020203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t-EE"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001" y="3538801"/>
            <a:ext cx="1974433" cy="2567689"/>
          </a:xfrm>
          <a:prstGeom prst="rect">
            <a:avLst/>
          </a:prstGeom>
        </p:spPr>
      </p:pic>
    </p:spTree>
    <p:extLst>
      <p:ext uri="{BB962C8B-B14F-4D97-AF65-F5344CB8AC3E}">
        <p14:creationId xmlns:p14="http://schemas.microsoft.com/office/powerpoint/2010/main" val="847376207"/>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itel pilt paremal">
    <p:bg>
      <p:bgPr>
        <a:solidFill>
          <a:schemeClr val="bg1"/>
        </a:solidFill>
        <a:effectLst/>
      </p:bgPr>
    </p:bg>
    <p:spTree>
      <p:nvGrpSpPr>
        <p:cNvPr id="1" name=""/>
        <p:cNvGrpSpPr/>
        <p:nvPr/>
      </p:nvGrpSpPr>
      <p:grpSpPr>
        <a:xfrm>
          <a:off x="0" y="0"/>
          <a:ext cx="0" cy="0"/>
          <a:chOff x="0" y="0"/>
          <a:chExt cx="0" cy="0"/>
        </a:xfrm>
      </p:grpSpPr>
      <p:sp>
        <p:nvSpPr>
          <p:cNvPr id="13" name="Freeform 12"/>
          <p:cNvSpPr>
            <a:spLocks noGrp="1"/>
          </p:cNvSpPr>
          <p:nvPr>
            <p:ph type="pic" sz="quarter" idx="13"/>
          </p:nvPr>
        </p:nvSpPr>
        <p:spPr>
          <a:xfrm>
            <a:off x="7783513" y="0"/>
            <a:ext cx="4408487" cy="6867525"/>
          </a:xfrm>
          <a:custGeom>
            <a:avLst/>
            <a:gdLst>
              <a:gd name="connsiteX0" fmla="*/ 0 w 4408487"/>
              <a:gd name="connsiteY0" fmla="*/ 0 h 6867525"/>
              <a:gd name="connsiteX1" fmla="*/ 4408487 w 4408487"/>
              <a:gd name="connsiteY1" fmla="*/ 0 h 6867525"/>
              <a:gd name="connsiteX2" fmla="*/ 4408487 w 4408487"/>
              <a:gd name="connsiteY2" fmla="*/ 6867525 h 6867525"/>
              <a:gd name="connsiteX3" fmla="*/ 0 w 4408487"/>
              <a:gd name="connsiteY3" fmla="*/ 6867525 h 6867525"/>
              <a:gd name="connsiteX4" fmla="*/ 0 w 4408487"/>
              <a:gd name="connsiteY4" fmla="*/ 6032186 h 6867525"/>
              <a:gd name="connsiteX5" fmla="*/ 108414 w 4408487"/>
              <a:gd name="connsiteY5" fmla="*/ 6062418 h 6867525"/>
              <a:gd name="connsiteX6" fmla="*/ 365715 w 4408487"/>
              <a:gd name="connsiteY6" fmla="*/ 6094106 h 6867525"/>
              <a:gd name="connsiteX7" fmla="*/ 1685089 w 4408487"/>
              <a:gd name="connsiteY7" fmla="*/ 4855586 h 6867525"/>
              <a:gd name="connsiteX8" fmla="*/ 456140 w 4408487"/>
              <a:gd name="connsiteY8" fmla="*/ 3527283 h 6867525"/>
              <a:gd name="connsiteX9" fmla="*/ 395862 w 4408487"/>
              <a:gd name="connsiteY9" fmla="*/ 3525881 h 6867525"/>
              <a:gd name="connsiteX10" fmla="*/ 15171 w 4408487"/>
              <a:gd name="connsiteY10" fmla="*/ 3582733 h 6867525"/>
              <a:gd name="connsiteX11" fmla="*/ 0 w 4408487"/>
              <a:gd name="connsiteY11" fmla="*/ 3588214 h 686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08487" h="6867525">
                <a:moveTo>
                  <a:pt x="0" y="0"/>
                </a:moveTo>
                <a:lnTo>
                  <a:pt x="4408487" y="0"/>
                </a:lnTo>
                <a:lnTo>
                  <a:pt x="4408487" y="6867525"/>
                </a:lnTo>
                <a:lnTo>
                  <a:pt x="0" y="6867525"/>
                </a:lnTo>
                <a:lnTo>
                  <a:pt x="0" y="6032186"/>
                </a:lnTo>
                <a:lnTo>
                  <a:pt x="108414" y="6062418"/>
                </a:lnTo>
                <a:cubicBezTo>
                  <a:pt x="191366" y="6081203"/>
                  <a:pt x="277410" y="6092051"/>
                  <a:pt x="365715" y="6094106"/>
                </a:cubicBezTo>
                <a:cubicBezTo>
                  <a:pt x="1071950" y="6110541"/>
                  <a:pt x="1660107" y="5558428"/>
                  <a:pt x="1685089" y="4855586"/>
                </a:cubicBezTo>
                <a:cubicBezTo>
                  <a:pt x="1710082" y="4152430"/>
                  <a:pt x="1162112" y="3560159"/>
                  <a:pt x="456140" y="3527283"/>
                </a:cubicBezTo>
                <a:lnTo>
                  <a:pt x="395862" y="3525881"/>
                </a:lnTo>
                <a:cubicBezTo>
                  <a:pt x="263387" y="3525881"/>
                  <a:pt x="135534" y="3545773"/>
                  <a:pt x="15171" y="3582733"/>
                </a:cubicBezTo>
                <a:lnTo>
                  <a:pt x="0" y="3588214"/>
                </a:lnTo>
                <a:close/>
              </a:path>
            </a:pathLst>
          </a:custGeom>
          <a:pattFill prst="pct5">
            <a:fgClr>
              <a:schemeClr val="accent1"/>
            </a:fgClr>
            <a:bgClr>
              <a:schemeClr val="bg1"/>
            </a:bgClr>
          </a:pattFill>
        </p:spPr>
        <p:txBody>
          <a:bodyPr wrap="square">
            <a:noAutofit/>
          </a:bodyPr>
          <a:lstStyle/>
          <a:p>
            <a:r>
              <a:rPr lang="en-US"/>
              <a:t>Click icon to add picture</a:t>
            </a:r>
            <a:endParaRPr lang="en-GB"/>
          </a:p>
        </p:txBody>
      </p:sp>
      <p:sp>
        <p:nvSpPr>
          <p:cNvPr id="2" name="Title 1"/>
          <p:cNvSpPr>
            <a:spLocks noGrp="1"/>
          </p:cNvSpPr>
          <p:nvPr>
            <p:ph type="ctrTitle"/>
          </p:nvPr>
        </p:nvSpPr>
        <p:spPr>
          <a:xfrm>
            <a:off x="1033103" y="2432434"/>
            <a:ext cx="6121239" cy="2387600"/>
          </a:xfrm>
        </p:spPr>
        <p:txBody>
          <a:bodyPr anchor="b"/>
          <a:lstStyle>
            <a:lvl1pPr algn="l">
              <a:defRPr lang="en-GB" sz="6000" b="1" i="0" u="none" strike="noStrike" baseline="0" smtClean="0"/>
            </a:lvl1pPr>
          </a:lstStyle>
          <a:p>
            <a:r>
              <a:rPr lang="en-US"/>
              <a:t>Click to edit Master title style</a:t>
            </a:r>
            <a:endParaRPr lang="et-EE" dirty="0"/>
          </a:p>
        </p:txBody>
      </p:sp>
      <p:sp>
        <p:nvSpPr>
          <p:cNvPr id="6" name="Slide Number Placeholder 5"/>
          <p:cNvSpPr>
            <a:spLocks noGrp="1"/>
          </p:cNvSpPr>
          <p:nvPr>
            <p:ph type="sldNum" sz="quarter" idx="12"/>
          </p:nvPr>
        </p:nvSpPr>
        <p:spPr/>
        <p:txBody>
          <a:bodyPr/>
          <a:lstStyle/>
          <a:p>
            <a:fld id="{9C3A84B4-50EE-4E03-B6D7-AB5456BA3390}" type="slidenum">
              <a:rPr lang="et-EE" smtClean="0"/>
              <a:t>‹#›</a:t>
            </a:fld>
            <a:endParaRPr lang="et-EE" dirty="0"/>
          </a:p>
        </p:txBody>
      </p:sp>
      <p:sp>
        <p:nvSpPr>
          <p:cNvPr id="8" name="Subtitle 2"/>
          <p:cNvSpPr>
            <a:spLocks noGrp="1"/>
          </p:cNvSpPr>
          <p:nvPr>
            <p:ph type="subTitle" idx="1"/>
          </p:nvPr>
        </p:nvSpPr>
        <p:spPr>
          <a:xfrm>
            <a:off x="1033103" y="4989511"/>
            <a:ext cx="6121239" cy="1559261"/>
          </a:xfrm>
        </p:spPr>
        <p:txBody>
          <a:bodyPr/>
          <a:lstStyle>
            <a:lvl1pPr marL="0" indent="0" algn="l">
              <a:buNone/>
              <a:defRPr sz="2400">
                <a:solidFill>
                  <a:srgbClr val="AA1E3C"/>
                </a:solidFill>
                <a:latin typeface="Helvetica" panose="020B060402020203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t-EE"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87355" y="3521459"/>
            <a:ext cx="1982054" cy="2577600"/>
          </a:xfrm>
          <a:prstGeom prst="rect">
            <a:avLst/>
          </a:prstGeom>
        </p:spPr>
      </p:pic>
    </p:spTree>
    <p:extLst>
      <p:ext uri="{BB962C8B-B14F-4D97-AF65-F5344CB8AC3E}">
        <p14:creationId xmlns:p14="http://schemas.microsoft.com/office/powerpoint/2010/main" val="46334863"/>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itel pilttaust tekst vasak">
    <p:bg>
      <p:bgPr>
        <a:solidFill>
          <a:schemeClr val="bg1"/>
        </a:solidFill>
        <a:effectLst/>
      </p:bgPr>
    </p:bg>
    <p:spTree>
      <p:nvGrpSpPr>
        <p:cNvPr id="1" name=""/>
        <p:cNvGrpSpPr/>
        <p:nvPr/>
      </p:nvGrpSpPr>
      <p:grpSpPr>
        <a:xfrm>
          <a:off x="0" y="0"/>
          <a:ext cx="0" cy="0"/>
          <a:chOff x="0" y="0"/>
          <a:chExt cx="0" cy="0"/>
        </a:xfrm>
      </p:grpSpPr>
      <p:sp>
        <p:nvSpPr>
          <p:cNvPr id="12" name="Freeform 11"/>
          <p:cNvSpPr>
            <a:spLocks noGrp="1"/>
          </p:cNvSpPr>
          <p:nvPr>
            <p:ph type="pic" sz="quarter" idx="10"/>
          </p:nvPr>
        </p:nvSpPr>
        <p:spPr>
          <a:xfrm>
            <a:off x="576000" y="0"/>
            <a:ext cx="11615999" cy="6858000"/>
          </a:xfrm>
          <a:custGeom>
            <a:avLst/>
            <a:gdLst>
              <a:gd name="connsiteX0" fmla="*/ 0 w 11615999"/>
              <a:gd name="connsiteY0" fmla="*/ 0 h 6858000"/>
              <a:gd name="connsiteX1" fmla="*/ 11615999 w 11615999"/>
              <a:gd name="connsiteY1" fmla="*/ 0 h 6858000"/>
              <a:gd name="connsiteX2" fmla="*/ 11615999 w 11615999"/>
              <a:gd name="connsiteY2" fmla="*/ 6858000 h 6858000"/>
              <a:gd name="connsiteX3" fmla="*/ 0 w 11615999"/>
              <a:gd name="connsiteY3" fmla="*/ 6858000 h 6858000"/>
              <a:gd name="connsiteX4" fmla="*/ 0 w 11615999"/>
              <a:gd name="connsiteY4" fmla="*/ 1594962 h 6858000"/>
              <a:gd name="connsiteX5" fmla="*/ 82764 w 11615999"/>
              <a:gd name="connsiteY5" fmla="*/ 1588262 h 6858000"/>
              <a:gd name="connsiteX6" fmla="*/ 509299 w 11615999"/>
              <a:gd name="connsiteY6" fmla="*/ 1095208 h 6858000"/>
              <a:gd name="connsiteX7" fmla="*/ 12380 w 11615999"/>
              <a:gd name="connsiteY7" fmla="*/ 560124 h 6858000"/>
              <a:gd name="connsiteX8" fmla="*/ 0 w 11615999"/>
              <a:gd name="connsiteY8" fmla="*/ 5598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15999" h="6858000">
                <a:moveTo>
                  <a:pt x="0" y="0"/>
                </a:moveTo>
                <a:lnTo>
                  <a:pt x="11615999" y="0"/>
                </a:lnTo>
                <a:lnTo>
                  <a:pt x="11615999" y="6858000"/>
                </a:lnTo>
                <a:lnTo>
                  <a:pt x="0" y="6858000"/>
                </a:lnTo>
                <a:lnTo>
                  <a:pt x="0" y="1594962"/>
                </a:lnTo>
                <a:lnTo>
                  <a:pt x="82764" y="1588262"/>
                </a:lnTo>
                <a:cubicBezTo>
                  <a:pt x="319087" y="1545109"/>
                  <a:pt x="501107" y="1343116"/>
                  <a:pt x="509299" y="1095208"/>
                </a:cubicBezTo>
                <a:cubicBezTo>
                  <a:pt x="518668" y="811736"/>
                  <a:pt x="297295" y="573361"/>
                  <a:pt x="12380" y="560124"/>
                </a:cubicBezTo>
                <a:lnTo>
                  <a:pt x="0" y="559899"/>
                </a:lnTo>
                <a:close/>
              </a:path>
            </a:pathLst>
          </a:custGeom>
          <a:pattFill prst="pct5">
            <a:fgClr>
              <a:schemeClr val="accent1"/>
            </a:fgClr>
            <a:bgClr>
              <a:schemeClr val="bg1"/>
            </a:bgClr>
          </a:pattFill>
        </p:spPr>
        <p:txBody>
          <a:bodyPr wrap="square">
            <a:noAutofit/>
          </a:bodyPr>
          <a:lstStyle>
            <a:lvl1pPr marL="0" indent="0">
              <a:buNone/>
              <a:defRPr/>
            </a:lvl1pPr>
          </a:lstStyle>
          <a:p>
            <a:r>
              <a:rPr lang="en-US"/>
              <a:t>Click icon to add picture</a:t>
            </a:r>
            <a:endParaRPr lang="en-GB"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000" y="559559"/>
            <a:ext cx="797581" cy="1037230"/>
          </a:xfrm>
          <a:prstGeom prst="rect">
            <a:avLst/>
          </a:prstGeom>
        </p:spPr>
      </p:pic>
      <p:sp>
        <p:nvSpPr>
          <p:cNvPr id="4" name="Rectangle 3"/>
          <p:cNvSpPr/>
          <p:nvPr/>
        </p:nvSpPr>
        <p:spPr>
          <a:xfrm>
            <a:off x="11000284" y="6179439"/>
            <a:ext cx="880369" cy="308418"/>
          </a:xfrm>
          <a:prstGeom prst="rect">
            <a:avLst/>
          </a:prstGeom>
        </p:spPr>
        <p:txBody>
          <a:bodyPr wrap="none">
            <a:spAutoFit/>
          </a:bodyPr>
          <a:lstStyle/>
          <a:p>
            <a:fld id="{17CE275A-E327-4030-B2D3-F354B9DDFA2B}" type="datetime3">
              <a:rPr lang="et-EE" sz="1404" smtClean="0">
                <a:solidFill>
                  <a:schemeClr val="bg2">
                    <a:lumMod val="95000"/>
                  </a:schemeClr>
                </a:solidFill>
              </a:rPr>
              <a:pPr/>
              <a:t>07/10/25</a:t>
            </a:fld>
            <a:endParaRPr lang="en-GB" sz="1404" dirty="0">
              <a:solidFill>
                <a:schemeClr val="bg2">
                  <a:lumMod val="95000"/>
                </a:schemeClr>
              </a:solidFill>
            </a:endParaRPr>
          </a:p>
        </p:txBody>
      </p:sp>
      <p:sp>
        <p:nvSpPr>
          <p:cNvPr id="2" name="Title 1"/>
          <p:cNvSpPr>
            <a:spLocks noGrp="1"/>
          </p:cNvSpPr>
          <p:nvPr>
            <p:ph type="ctrTitle"/>
          </p:nvPr>
        </p:nvSpPr>
        <p:spPr>
          <a:xfrm>
            <a:off x="1033103" y="2327659"/>
            <a:ext cx="6121239" cy="2387600"/>
          </a:xfrm>
        </p:spPr>
        <p:txBody>
          <a:bodyPr anchor="b"/>
          <a:lstStyle>
            <a:lvl1pPr algn="l">
              <a:defRPr lang="en-GB" sz="6000" b="1" i="0" u="none" strike="noStrike" baseline="0" smtClean="0">
                <a:solidFill>
                  <a:schemeClr val="bg2">
                    <a:lumMod val="95000"/>
                  </a:schemeClr>
                </a:solidFill>
              </a:defRPr>
            </a:lvl1pPr>
          </a:lstStyle>
          <a:p>
            <a:r>
              <a:rPr lang="en-US"/>
              <a:t>Click to edit Master title style</a:t>
            </a:r>
            <a:endParaRPr lang="et-EE" dirty="0"/>
          </a:p>
        </p:txBody>
      </p:sp>
      <p:sp>
        <p:nvSpPr>
          <p:cNvPr id="8" name="Subtitle 2"/>
          <p:cNvSpPr>
            <a:spLocks noGrp="1"/>
          </p:cNvSpPr>
          <p:nvPr>
            <p:ph type="subTitle" idx="1"/>
          </p:nvPr>
        </p:nvSpPr>
        <p:spPr>
          <a:xfrm>
            <a:off x="1033103" y="4989511"/>
            <a:ext cx="6121239" cy="1559261"/>
          </a:xfrm>
        </p:spPr>
        <p:txBody>
          <a:bodyPr/>
          <a:lstStyle>
            <a:lvl1pPr marL="0" indent="0" algn="l">
              <a:buNone/>
              <a:defRPr sz="2400">
                <a:solidFill>
                  <a:schemeClr val="bg2">
                    <a:lumMod val="95000"/>
                  </a:schemeClr>
                </a:solidFill>
                <a:latin typeface="Helvetica" panose="020B060402020203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t-EE" dirty="0"/>
          </a:p>
        </p:txBody>
      </p:sp>
    </p:spTree>
    <p:extLst>
      <p:ext uri="{BB962C8B-B14F-4D97-AF65-F5344CB8AC3E}">
        <p14:creationId xmlns:p14="http://schemas.microsoft.com/office/powerpoint/2010/main" val="3794240691"/>
      </p:ext>
    </p:extLst>
  </p:cSld>
  <p:clrMapOvr>
    <a:masterClrMapping/>
  </p:clrMapOvr>
  <p:hf sldNum="0" hdr="0" ft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itel pilttaust tekst parem">
    <p:bg>
      <p:bgPr>
        <a:solidFill>
          <a:schemeClr val="bg1"/>
        </a:solidFill>
        <a:effectLst/>
      </p:bgPr>
    </p:bg>
    <p:spTree>
      <p:nvGrpSpPr>
        <p:cNvPr id="1" name=""/>
        <p:cNvGrpSpPr/>
        <p:nvPr/>
      </p:nvGrpSpPr>
      <p:grpSpPr>
        <a:xfrm>
          <a:off x="0" y="0"/>
          <a:ext cx="0" cy="0"/>
          <a:chOff x="0" y="0"/>
          <a:chExt cx="0" cy="0"/>
        </a:xfrm>
      </p:grpSpPr>
      <p:sp>
        <p:nvSpPr>
          <p:cNvPr id="11" name="Freeform 10"/>
          <p:cNvSpPr>
            <a:spLocks noGrp="1"/>
          </p:cNvSpPr>
          <p:nvPr>
            <p:ph type="pic" sz="quarter" idx="10"/>
          </p:nvPr>
        </p:nvSpPr>
        <p:spPr>
          <a:xfrm>
            <a:off x="576000" y="0"/>
            <a:ext cx="11615999" cy="6858000"/>
          </a:xfrm>
          <a:custGeom>
            <a:avLst/>
            <a:gdLst>
              <a:gd name="connsiteX0" fmla="*/ 0 w 11615999"/>
              <a:gd name="connsiteY0" fmla="*/ 0 h 6858000"/>
              <a:gd name="connsiteX1" fmla="*/ 11615999 w 11615999"/>
              <a:gd name="connsiteY1" fmla="*/ 0 h 6858000"/>
              <a:gd name="connsiteX2" fmla="*/ 11615999 w 11615999"/>
              <a:gd name="connsiteY2" fmla="*/ 6858000 h 6858000"/>
              <a:gd name="connsiteX3" fmla="*/ 0 w 11615999"/>
              <a:gd name="connsiteY3" fmla="*/ 6858000 h 6858000"/>
              <a:gd name="connsiteX4" fmla="*/ 0 w 11615999"/>
              <a:gd name="connsiteY4" fmla="*/ 1594962 h 6858000"/>
              <a:gd name="connsiteX5" fmla="*/ 82764 w 11615999"/>
              <a:gd name="connsiteY5" fmla="*/ 1588262 h 6858000"/>
              <a:gd name="connsiteX6" fmla="*/ 509299 w 11615999"/>
              <a:gd name="connsiteY6" fmla="*/ 1095208 h 6858000"/>
              <a:gd name="connsiteX7" fmla="*/ 12380 w 11615999"/>
              <a:gd name="connsiteY7" fmla="*/ 560124 h 6858000"/>
              <a:gd name="connsiteX8" fmla="*/ 0 w 11615999"/>
              <a:gd name="connsiteY8" fmla="*/ 5598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15999" h="6858000">
                <a:moveTo>
                  <a:pt x="0" y="0"/>
                </a:moveTo>
                <a:lnTo>
                  <a:pt x="11615999" y="0"/>
                </a:lnTo>
                <a:lnTo>
                  <a:pt x="11615999" y="6858000"/>
                </a:lnTo>
                <a:lnTo>
                  <a:pt x="0" y="6858000"/>
                </a:lnTo>
                <a:lnTo>
                  <a:pt x="0" y="1594962"/>
                </a:lnTo>
                <a:lnTo>
                  <a:pt x="82764" y="1588262"/>
                </a:lnTo>
                <a:cubicBezTo>
                  <a:pt x="319087" y="1545109"/>
                  <a:pt x="501107" y="1343116"/>
                  <a:pt x="509299" y="1095208"/>
                </a:cubicBezTo>
                <a:cubicBezTo>
                  <a:pt x="518668" y="811736"/>
                  <a:pt x="297295" y="573361"/>
                  <a:pt x="12380" y="560124"/>
                </a:cubicBezTo>
                <a:lnTo>
                  <a:pt x="0" y="559899"/>
                </a:lnTo>
                <a:close/>
              </a:path>
            </a:pathLst>
          </a:custGeom>
          <a:pattFill prst="pct5">
            <a:fgClr>
              <a:schemeClr val="accent1"/>
            </a:fgClr>
            <a:bgClr>
              <a:schemeClr val="bg1"/>
            </a:bgClr>
          </a:pattFill>
        </p:spPr>
        <p:txBody>
          <a:bodyPr wrap="square">
            <a:noAutofit/>
          </a:bodyPr>
          <a:lstStyle>
            <a:lvl1pPr marL="0" indent="0">
              <a:buNone/>
              <a:defRPr/>
            </a:lvl1pPr>
          </a:lstStyle>
          <a:p>
            <a:r>
              <a:rPr lang="en-US"/>
              <a:t>Click icon to add picture</a:t>
            </a:r>
            <a:endParaRPr lang="en-GB"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000" y="559559"/>
            <a:ext cx="797581" cy="1037230"/>
          </a:xfrm>
          <a:prstGeom prst="rect">
            <a:avLst/>
          </a:prstGeom>
        </p:spPr>
      </p:pic>
      <p:sp>
        <p:nvSpPr>
          <p:cNvPr id="4" name="Rectangle 3"/>
          <p:cNvSpPr/>
          <p:nvPr/>
        </p:nvSpPr>
        <p:spPr>
          <a:xfrm>
            <a:off x="686792" y="6179439"/>
            <a:ext cx="880369" cy="308418"/>
          </a:xfrm>
          <a:prstGeom prst="rect">
            <a:avLst/>
          </a:prstGeom>
        </p:spPr>
        <p:txBody>
          <a:bodyPr wrap="none">
            <a:spAutoFit/>
          </a:bodyPr>
          <a:lstStyle/>
          <a:p>
            <a:fld id="{17CE275A-E327-4030-B2D3-F354B9DDFA2B}" type="datetime3">
              <a:rPr lang="et-EE" sz="1404" smtClean="0">
                <a:solidFill>
                  <a:schemeClr val="bg2">
                    <a:lumMod val="95000"/>
                  </a:schemeClr>
                </a:solidFill>
              </a:rPr>
              <a:pPr/>
              <a:t>07/10/25</a:t>
            </a:fld>
            <a:endParaRPr lang="en-GB" sz="1404" dirty="0">
              <a:solidFill>
                <a:schemeClr val="bg2">
                  <a:lumMod val="95000"/>
                </a:schemeClr>
              </a:solidFill>
            </a:endParaRPr>
          </a:p>
        </p:txBody>
      </p:sp>
      <p:sp>
        <p:nvSpPr>
          <p:cNvPr id="2" name="Title 1"/>
          <p:cNvSpPr>
            <a:spLocks noGrp="1"/>
          </p:cNvSpPr>
          <p:nvPr>
            <p:ph type="ctrTitle"/>
          </p:nvPr>
        </p:nvSpPr>
        <p:spPr>
          <a:xfrm>
            <a:off x="5550513" y="2327659"/>
            <a:ext cx="6121239" cy="2387600"/>
          </a:xfrm>
        </p:spPr>
        <p:txBody>
          <a:bodyPr anchor="b"/>
          <a:lstStyle>
            <a:lvl1pPr algn="r">
              <a:defRPr lang="en-GB" sz="6000" b="1" i="0" u="none" strike="noStrike" baseline="0" smtClean="0">
                <a:solidFill>
                  <a:schemeClr val="bg2">
                    <a:lumMod val="95000"/>
                  </a:schemeClr>
                </a:solidFill>
              </a:defRPr>
            </a:lvl1pPr>
          </a:lstStyle>
          <a:p>
            <a:r>
              <a:rPr lang="en-US"/>
              <a:t>Click to edit Master title style</a:t>
            </a:r>
            <a:endParaRPr lang="et-EE" dirty="0"/>
          </a:p>
        </p:txBody>
      </p:sp>
      <p:sp>
        <p:nvSpPr>
          <p:cNvPr id="8" name="Subtitle 2"/>
          <p:cNvSpPr>
            <a:spLocks noGrp="1"/>
          </p:cNvSpPr>
          <p:nvPr>
            <p:ph type="subTitle" idx="1"/>
          </p:nvPr>
        </p:nvSpPr>
        <p:spPr>
          <a:xfrm>
            <a:off x="5550513" y="4989511"/>
            <a:ext cx="6121239" cy="1559261"/>
          </a:xfrm>
        </p:spPr>
        <p:txBody>
          <a:bodyPr/>
          <a:lstStyle>
            <a:lvl1pPr marL="0" indent="0" algn="r">
              <a:buNone/>
              <a:defRPr sz="2400">
                <a:solidFill>
                  <a:schemeClr val="bg2">
                    <a:lumMod val="95000"/>
                  </a:schemeClr>
                </a:solidFill>
                <a:latin typeface="Helvetica" panose="020B060402020203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t-EE" dirty="0"/>
          </a:p>
        </p:txBody>
      </p:sp>
    </p:spTree>
    <p:extLst>
      <p:ext uri="{BB962C8B-B14F-4D97-AF65-F5344CB8AC3E}">
        <p14:creationId xmlns:p14="http://schemas.microsoft.com/office/powerpoint/2010/main" val="2038704683"/>
      </p:ext>
    </p:extLst>
  </p:cSld>
  <p:clrMapOvr>
    <a:masterClrMapping/>
  </p:clrMapOvr>
  <p:hf sldNum="0" hdr="0" ft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iitel vaheleh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620371" y="2573079"/>
            <a:ext cx="9051380" cy="861238"/>
          </a:xfrm>
        </p:spPr>
        <p:txBody>
          <a:bodyPr anchor="b"/>
          <a:lstStyle>
            <a:lvl1pPr algn="l">
              <a:defRPr lang="en-GB" sz="6000" b="1" i="0" u="none" strike="noStrike" baseline="0" smtClean="0">
                <a:solidFill>
                  <a:srgbClr val="AA1E3C"/>
                </a:solidFill>
                <a:latin typeface="Helvetica" panose="020B0604020202030204" pitchFamily="34" charset="0"/>
              </a:defRPr>
            </a:lvl1pPr>
          </a:lstStyle>
          <a:p>
            <a:r>
              <a:rPr lang="en-US"/>
              <a:t>Click to edit Master title style</a:t>
            </a:r>
            <a:endParaRPr lang="et-EE" dirty="0"/>
          </a:p>
        </p:txBody>
      </p:sp>
      <p:sp>
        <p:nvSpPr>
          <p:cNvPr id="8" name="Subtitle 2"/>
          <p:cNvSpPr>
            <a:spLocks noGrp="1"/>
          </p:cNvSpPr>
          <p:nvPr>
            <p:ph type="subTitle" idx="1"/>
          </p:nvPr>
        </p:nvSpPr>
        <p:spPr>
          <a:xfrm>
            <a:off x="2620371" y="3452844"/>
            <a:ext cx="9051380" cy="794602"/>
          </a:xfrm>
        </p:spPr>
        <p:txBody>
          <a:bodyPr>
            <a:normAutofit/>
          </a:bodyPr>
          <a:lstStyle>
            <a:lvl1pPr marL="0" indent="0" algn="l">
              <a:buNone/>
              <a:defRPr sz="6000">
                <a:solidFill>
                  <a:srgbClr val="AA1E3C"/>
                </a:solidFill>
                <a:latin typeface="Helvetica" panose="020B060402020203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t-EE"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9162" y="2169001"/>
            <a:ext cx="1972111" cy="2567689"/>
          </a:xfrm>
          <a:prstGeom prst="rect">
            <a:avLst/>
          </a:prstGeom>
        </p:spPr>
      </p:pic>
    </p:spTree>
    <p:extLst>
      <p:ext uri="{BB962C8B-B14F-4D97-AF65-F5344CB8AC3E}">
        <p14:creationId xmlns:p14="http://schemas.microsoft.com/office/powerpoint/2010/main" val="1248446753"/>
      </p:ext>
    </p:extLst>
  </p:cSld>
  <p:clrMapOvr>
    <a:masterClrMapping/>
  </p:clrMapOvr>
  <p:hf sldNum="0"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Slaid üks sisukast">
    <p:spTree>
      <p:nvGrpSpPr>
        <p:cNvPr id="1" name=""/>
        <p:cNvGrpSpPr/>
        <p:nvPr/>
      </p:nvGrpSpPr>
      <p:grpSpPr>
        <a:xfrm>
          <a:off x="0" y="0"/>
          <a:ext cx="0" cy="0"/>
          <a:chOff x="0" y="0"/>
          <a:chExt cx="0" cy="0"/>
        </a:xfrm>
      </p:grpSpPr>
      <p:sp>
        <p:nvSpPr>
          <p:cNvPr id="6" name="Slide Number Placeholder 5"/>
          <p:cNvSpPr txBox="1">
            <a:spLocks/>
          </p:cNvSpPr>
          <p:nvPr/>
        </p:nvSpPr>
        <p:spPr>
          <a:xfrm>
            <a:off x="186071" y="6031614"/>
            <a:ext cx="572387" cy="365125"/>
          </a:xfrm>
          <a:prstGeom prst="rect">
            <a:avLst/>
          </a:prstGeom>
        </p:spPr>
        <p:txBody>
          <a:bodyPr vert="horz" lIns="91440" tIns="45720" rIns="91440" bIns="45720" rtlCol="0" anchor="ctr"/>
          <a:lstStyle>
            <a:defPPr>
              <a:defRPr lang="et-EE"/>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3A84B4-50EE-4E03-B6D7-AB5456BA3390}" type="slidenum">
              <a:rPr lang="et-EE" sz="1200" smtClean="0"/>
              <a:pPr/>
              <a:t>‹#›</a:t>
            </a:fld>
            <a:endParaRPr lang="et-EE" sz="1200" dirty="0"/>
          </a:p>
        </p:txBody>
      </p:sp>
      <p:sp>
        <p:nvSpPr>
          <p:cNvPr id="9" name="Slide Number Placeholder 5"/>
          <p:cNvSpPr txBox="1">
            <a:spLocks/>
          </p:cNvSpPr>
          <p:nvPr/>
        </p:nvSpPr>
        <p:spPr>
          <a:xfrm>
            <a:off x="186071" y="6482245"/>
            <a:ext cx="572387" cy="365125"/>
          </a:xfrm>
          <a:prstGeom prst="rect">
            <a:avLst/>
          </a:prstGeom>
        </p:spPr>
        <p:txBody>
          <a:bodyPr vert="horz" lIns="91440" tIns="45720" rIns="91440" bIns="45720" rtlCol="0" anchor="ctr"/>
          <a:lstStyle>
            <a:defPPr>
              <a:defRPr lang="et-EE"/>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3A84B4-50EE-4E03-B6D7-AB5456BA3390}" type="slidenum">
              <a:rPr lang="et-EE" sz="1200" smtClean="0"/>
              <a:pPr/>
              <a:t>‹#›</a:t>
            </a:fld>
            <a:endParaRPr lang="et-EE" sz="1200" dirty="0"/>
          </a:p>
        </p:txBody>
      </p:sp>
      <p:sp>
        <p:nvSpPr>
          <p:cNvPr id="10" name="Content Placeholder 2"/>
          <p:cNvSpPr>
            <a:spLocks noGrp="1"/>
          </p:cNvSpPr>
          <p:nvPr>
            <p:ph sz="half" idx="1"/>
          </p:nvPr>
        </p:nvSpPr>
        <p:spPr>
          <a:xfrm>
            <a:off x="1302488" y="1499191"/>
            <a:ext cx="10051312" cy="4885901"/>
          </a:xfrm>
        </p:spPr>
        <p:txBody>
          <a:bodyPr>
            <a:normAutofit/>
          </a:bodyPr>
          <a:lstStyle>
            <a:lvl1pPr marL="228594" indent="-228594">
              <a:buFontTx/>
              <a:buBlip>
                <a:blip r:embed="rId2"/>
              </a:buBlip>
              <a:defRPr sz="1400" baseline="0">
                <a:solidFill>
                  <a:schemeClr val="tx2"/>
                </a:solidFill>
              </a:defRPr>
            </a:lvl1pPr>
            <a:lvl2pPr marL="685783" indent="-228594">
              <a:buFontTx/>
              <a:buBlip>
                <a:blip r:embed="rId2"/>
              </a:buBlip>
              <a:defRPr sz="1400" baseline="0">
                <a:solidFill>
                  <a:schemeClr val="tx2"/>
                </a:solidFill>
              </a:defRPr>
            </a:lvl2pPr>
            <a:lvl3pPr marL="1142971" indent="-228594">
              <a:buFontTx/>
              <a:buBlip>
                <a:blip r:embed="rId2"/>
              </a:buBlip>
              <a:defRPr sz="1400" baseline="0">
                <a:solidFill>
                  <a:schemeClr val="tx2"/>
                </a:solidFill>
              </a:defRPr>
            </a:lvl3pPr>
            <a:lvl4pPr marL="1600160" indent="-228594">
              <a:buFontTx/>
              <a:buBlip>
                <a:blip r:embed="rId2"/>
              </a:buBlip>
              <a:defRPr sz="1400" baseline="0">
                <a:solidFill>
                  <a:schemeClr val="tx2"/>
                </a:solidFill>
              </a:defRPr>
            </a:lvl4pPr>
            <a:lvl5pPr marL="2057349" indent="-228594">
              <a:buFontTx/>
              <a:buBlip>
                <a:blip r:embed="rId2"/>
              </a:buBlip>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t-EE" dirty="0"/>
          </a:p>
        </p:txBody>
      </p:sp>
      <p:sp>
        <p:nvSpPr>
          <p:cNvPr id="11" name="Title 1"/>
          <p:cNvSpPr>
            <a:spLocks noGrp="1"/>
          </p:cNvSpPr>
          <p:nvPr>
            <p:ph type="title"/>
          </p:nvPr>
        </p:nvSpPr>
        <p:spPr>
          <a:xfrm>
            <a:off x="1302488" y="457202"/>
            <a:ext cx="10051312" cy="425303"/>
          </a:xfrm>
        </p:spPr>
        <p:txBody>
          <a:bodyPr anchor="t">
            <a:noAutofit/>
          </a:bodyPr>
          <a:lstStyle>
            <a:lvl1pPr>
              <a:defRPr sz="3200">
                <a:solidFill>
                  <a:srgbClr val="A01E28"/>
                </a:solidFill>
                <a:latin typeface="Helvetica" panose="020B0604020202030204" pitchFamily="34" charset="0"/>
              </a:defRPr>
            </a:lvl1pPr>
          </a:lstStyle>
          <a:p>
            <a:r>
              <a:rPr lang="en-US"/>
              <a:t>Click to edit Master title style</a:t>
            </a:r>
            <a:endParaRPr lang="et-EE" dirty="0"/>
          </a:p>
        </p:txBody>
      </p:sp>
      <p:sp>
        <p:nvSpPr>
          <p:cNvPr id="12" name="Subtitle 2"/>
          <p:cNvSpPr>
            <a:spLocks noGrp="1"/>
          </p:cNvSpPr>
          <p:nvPr>
            <p:ph type="subTitle" idx="14"/>
          </p:nvPr>
        </p:nvSpPr>
        <p:spPr>
          <a:xfrm>
            <a:off x="1302488" y="940987"/>
            <a:ext cx="10051312" cy="435932"/>
          </a:xfrm>
        </p:spPr>
        <p:txBody>
          <a:bodyPr anchor="t">
            <a:normAutofit/>
          </a:bodyPr>
          <a:lstStyle>
            <a:lvl1pPr marL="0" indent="0" algn="l">
              <a:buNone/>
              <a:defRPr sz="1800">
                <a:solidFill>
                  <a:srgbClr val="AA1E3C"/>
                </a:solidFill>
                <a:latin typeface="Helvetica" panose="020B060402020203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t-EE" dirty="0"/>
          </a:p>
        </p:txBody>
      </p:sp>
    </p:spTree>
    <p:extLst>
      <p:ext uri="{BB962C8B-B14F-4D97-AF65-F5344CB8AC3E}">
        <p14:creationId xmlns:p14="http://schemas.microsoft.com/office/powerpoint/2010/main" val="3701399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Slaid kaks sisukasti">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02488" y="457202"/>
            <a:ext cx="10051312" cy="425303"/>
          </a:xfrm>
        </p:spPr>
        <p:txBody>
          <a:bodyPr anchor="t">
            <a:noAutofit/>
          </a:bodyPr>
          <a:lstStyle>
            <a:lvl1pPr>
              <a:defRPr sz="3200">
                <a:solidFill>
                  <a:srgbClr val="A01E28"/>
                </a:solidFill>
                <a:latin typeface="Helvetica" panose="020B0604020202030204" pitchFamily="34" charset="0"/>
              </a:defRPr>
            </a:lvl1pPr>
          </a:lstStyle>
          <a:p>
            <a:r>
              <a:rPr lang="et-EE" dirty="0" err="1"/>
              <a:t>kljahsdkljhalkjshd</a:t>
            </a:r>
            <a:endParaRPr lang="et-EE" dirty="0"/>
          </a:p>
        </p:txBody>
      </p:sp>
      <p:sp>
        <p:nvSpPr>
          <p:cNvPr id="3" name="Content Placeholder 2"/>
          <p:cNvSpPr>
            <a:spLocks noGrp="1"/>
          </p:cNvSpPr>
          <p:nvPr>
            <p:ph sz="half" idx="1"/>
          </p:nvPr>
        </p:nvSpPr>
        <p:spPr>
          <a:xfrm>
            <a:off x="1302488" y="1499191"/>
            <a:ext cx="4860000" cy="4885901"/>
          </a:xfrm>
        </p:spPr>
        <p:txBody>
          <a:bodyPr>
            <a:normAutofit/>
          </a:bodyPr>
          <a:lstStyle>
            <a:lvl1pPr marL="228594" indent="-228594">
              <a:buFontTx/>
              <a:buBlip>
                <a:blip r:embed="rId2"/>
              </a:buBlip>
              <a:defRPr sz="1400" baseline="0">
                <a:solidFill>
                  <a:schemeClr val="tx2"/>
                </a:solidFill>
              </a:defRPr>
            </a:lvl1pPr>
            <a:lvl2pPr marL="685783" indent="-228594">
              <a:buFontTx/>
              <a:buBlip>
                <a:blip r:embed="rId2"/>
              </a:buBlip>
              <a:defRPr sz="1400" baseline="0">
                <a:solidFill>
                  <a:schemeClr val="tx2"/>
                </a:solidFill>
              </a:defRPr>
            </a:lvl2pPr>
            <a:lvl3pPr marL="1142971" indent="-228594">
              <a:buFontTx/>
              <a:buBlip>
                <a:blip r:embed="rId2"/>
              </a:buBlip>
              <a:defRPr sz="1400" baseline="0">
                <a:solidFill>
                  <a:schemeClr val="tx2"/>
                </a:solidFill>
              </a:defRPr>
            </a:lvl3pPr>
            <a:lvl4pPr marL="1600160" indent="-228594">
              <a:buFontTx/>
              <a:buBlip>
                <a:blip r:embed="rId2"/>
              </a:buBlip>
              <a:defRPr sz="1400" baseline="0">
                <a:solidFill>
                  <a:schemeClr val="tx2"/>
                </a:solidFill>
              </a:defRPr>
            </a:lvl4pPr>
            <a:lvl5pPr marL="2057349" indent="-228594">
              <a:buFontTx/>
              <a:buBlip>
                <a:blip r:embed="rId2"/>
              </a:buBlip>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t-EE" dirty="0"/>
          </a:p>
        </p:txBody>
      </p:sp>
      <p:sp>
        <p:nvSpPr>
          <p:cNvPr id="6" name="Slide Number Placeholder 5"/>
          <p:cNvSpPr txBox="1">
            <a:spLocks/>
          </p:cNvSpPr>
          <p:nvPr/>
        </p:nvSpPr>
        <p:spPr>
          <a:xfrm>
            <a:off x="186071" y="6031614"/>
            <a:ext cx="572387" cy="365125"/>
          </a:xfrm>
          <a:prstGeom prst="rect">
            <a:avLst/>
          </a:prstGeom>
        </p:spPr>
        <p:txBody>
          <a:bodyPr vert="horz" lIns="91440" tIns="45720" rIns="91440" bIns="45720" rtlCol="0" anchor="ctr"/>
          <a:lstStyle>
            <a:defPPr>
              <a:defRPr lang="et-EE"/>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3A84B4-50EE-4E03-B6D7-AB5456BA3390}" type="slidenum">
              <a:rPr lang="et-EE" sz="1200" smtClean="0"/>
              <a:pPr/>
              <a:t>‹#›</a:t>
            </a:fld>
            <a:endParaRPr lang="et-EE" sz="1200" dirty="0"/>
          </a:p>
        </p:txBody>
      </p:sp>
      <p:sp>
        <p:nvSpPr>
          <p:cNvPr id="9" name="Slide Number Placeholder 5"/>
          <p:cNvSpPr txBox="1">
            <a:spLocks/>
          </p:cNvSpPr>
          <p:nvPr/>
        </p:nvSpPr>
        <p:spPr>
          <a:xfrm>
            <a:off x="186071" y="6482245"/>
            <a:ext cx="572387" cy="365125"/>
          </a:xfrm>
          <a:prstGeom prst="rect">
            <a:avLst/>
          </a:prstGeom>
        </p:spPr>
        <p:txBody>
          <a:bodyPr vert="horz" lIns="91440" tIns="45720" rIns="91440" bIns="45720" rtlCol="0" anchor="ctr"/>
          <a:lstStyle>
            <a:defPPr>
              <a:defRPr lang="et-EE"/>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3A84B4-50EE-4E03-B6D7-AB5456BA3390}" type="slidenum">
              <a:rPr lang="et-EE" sz="1200" smtClean="0"/>
              <a:pPr/>
              <a:t>‹#›</a:t>
            </a:fld>
            <a:endParaRPr lang="et-EE" sz="1200" dirty="0"/>
          </a:p>
        </p:txBody>
      </p:sp>
      <p:sp>
        <p:nvSpPr>
          <p:cNvPr id="11" name="Content Placeholder 2"/>
          <p:cNvSpPr>
            <a:spLocks noGrp="1"/>
          </p:cNvSpPr>
          <p:nvPr>
            <p:ph sz="half" idx="13"/>
          </p:nvPr>
        </p:nvSpPr>
        <p:spPr>
          <a:xfrm>
            <a:off x="6493800" y="1499191"/>
            <a:ext cx="4860000" cy="4885901"/>
          </a:xfrm>
        </p:spPr>
        <p:txBody>
          <a:bodyPr>
            <a:normAutofit/>
          </a:bodyPr>
          <a:lstStyle>
            <a:lvl1pPr marL="228594" indent="-228594">
              <a:buFontTx/>
              <a:buBlip>
                <a:blip r:embed="rId2"/>
              </a:buBlip>
              <a:defRPr sz="1400" baseline="0">
                <a:solidFill>
                  <a:schemeClr val="tx2"/>
                </a:solidFill>
              </a:defRPr>
            </a:lvl1pPr>
            <a:lvl2pPr marL="685783" indent="-228594">
              <a:buFontTx/>
              <a:buBlip>
                <a:blip r:embed="rId2"/>
              </a:buBlip>
              <a:defRPr sz="1400" baseline="0">
                <a:solidFill>
                  <a:schemeClr val="tx2"/>
                </a:solidFill>
              </a:defRPr>
            </a:lvl2pPr>
            <a:lvl3pPr marL="1142971" indent="-228594">
              <a:buFontTx/>
              <a:buBlip>
                <a:blip r:embed="rId2"/>
              </a:buBlip>
              <a:defRPr sz="1400" baseline="0">
                <a:solidFill>
                  <a:schemeClr val="tx2"/>
                </a:solidFill>
              </a:defRPr>
            </a:lvl3pPr>
            <a:lvl4pPr marL="1600160" indent="-228594">
              <a:buFontTx/>
              <a:buBlip>
                <a:blip r:embed="rId2"/>
              </a:buBlip>
              <a:defRPr sz="1400" baseline="0">
                <a:solidFill>
                  <a:schemeClr val="tx2"/>
                </a:solidFill>
              </a:defRPr>
            </a:lvl4pPr>
            <a:lvl5pPr marL="2057349" indent="-228594">
              <a:buFontTx/>
              <a:buBlip>
                <a:blip r:embed="rId2"/>
              </a:buBlip>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t-EE" dirty="0"/>
          </a:p>
        </p:txBody>
      </p:sp>
      <p:sp>
        <p:nvSpPr>
          <p:cNvPr id="14" name="Subtitle 2"/>
          <p:cNvSpPr>
            <a:spLocks noGrp="1"/>
          </p:cNvSpPr>
          <p:nvPr>
            <p:ph type="subTitle" idx="14"/>
          </p:nvPr>
        </p:nvSpPr>
        <p:spPr>
          <a:xfrm>
            <a:off x="1302488" y="940987"/>
            <a:ext cx="10051312" cy="435932"/>
          </a:xfrm>
        </p:spPr>
        <p:txBody>
          <a:bodyPr anchor="t">
            <a:normAutofit/>
          </a:bodyPr>
          <a:lstStyle>
            <a:lvl1pPr marL="0" indent="0" algn="l">
              <a:buNone/>
              <a:defRPr sz="1800">
                <a:solidFill>
                  <a:srgbClr val="AA1E3C"/>
                </a:solidFill>
                <a:latin typeface="Helvetica" panose="020B060402020203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t-EE" dirty="0"/>
          </a:p>
        </p:txBody>
      </p:sp>
    </p:spTree>
    <p:extLst>
      <p:ext uri="{BB962C8B-B14F-4D97-AF65-F5344CB8AC3E}">
        <p14:creationId xmlns:p14="http://schemas.microsoft.com/office/powerpoint/2010/main" val="3081868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Slaid kolm sisukasti">
    <p:spTree>
      <p:nvGrpSpPr>
        <p:cNvPr id="1" name=""/>
        <p:cNvGrpSpPr/>
        <p:nvPr/>
      </p:nvGrpSpPr>
      <p:grpSpPr>
        <a:xfrm>
          <a:off x="0" y="0"/>
          <a:ext cx="0" cy="0"/>
          <a:chOff x="0" y="0"/>
          <a:chExt cx="0" cy="0"/>
        </a:xfrm>
      </p:grpSpPr>
      <p:sp>
        <p:nvSpPr>
          <p:cNvPr id="6" name="Slide Number Placeholder 5"/>
          <p:cNvSpPr txBox="1">
            <a:spLocks/>
          </p:cNvSpPr>
          <p:nvPr/>
        </p:nvSpPr>
        <p:spPr>
          <a:xfrm>
            <a:off x="186071" y="6031614"/>
            <a:ext cx="572387" cy="365125"/>
          </a:xfrm>
          <a:prstGeom prst="rect">
            <a:avLst/>
          </a:prstGeom>
        </p:spPr>
        <p:txBody>
          <a:bodyPr vert="horz" lIns="91440" tIns="45720" rIns="91440" bIns="45720" rtlCol="0" anchor="ctr"/>
          <a:lstStyle>
            <a:defPPr>
              <a:defRPr lang="et-EE"/>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3A84B4-50EE-4E03-B6D7-AB5456BA3390}" type="slidenum">
              <a:rPr lang="et-EE" sz="1200" smtClean="0"/>
              <a:pPr/>
              <a:t>‹#›</a:t>
            </a:fld>
            <a:endParaRPr lang="et-EE" sz="1200" dirty="0"/>
          </a:p>
        </p:txBody>
      </p:sp>
      <p:sp>
        <p:nvSpPr>
          <p:cNvPr id="9" name="Slide Number Placeholder 5"/>
          <p:cNvSpPr txBox="1">
            <a:spLocks/>
          </p:cNvSpPr>
          <p:nvPr/>
        </p:nvSpPr>
        <p:spPr>
          <a:xfrm>
            <a:off x="186071" y="6482245"/>
            <a:ext cx="572387" cy="365125"/>
          </a:xfrm>
          <a:prstGeom prst="rect">
            <a:avLst/>
          </a:prstGeom>
        </p:spPr>
        <p:txBody>
          <a:bodyPr vert="horz" lIns="91440" tIns="45720" rIns="91440" bIns="45720" rtlCol="0" anchor="ctr"/>
          <a:lstStyle>
            <a:defPPr>
              <a:defRPr lang="et-EE"/>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C3A84B4-50EE-4E03-B6D7-AB5456BA3390}" type="slidenum">
              <a:rPr lang="et-EE" sz="1200" smtClean="0"/>
              <a:pPr/>
              <a:t>‹#›</a:t>
            </a:fld>
            <a:endParaRPr lang="et-EE" sz="1200" dirty="0"/>
          </a:p>
        </p:txBody>
      </p:sp>
      <p:sp>
        <p:nvSpPr>
          <p:cNvPr id="11" name="Title 1"/>
          <p:cNvSpPr>
            <a:spLocks noGrp="1"/>
          </p:cNvSpPr>
          <p:nvPr>
            <p:ph type="title"/>
          </p:nvPr>
        </p:nvSpPr>
        <p:spPr>
          <a:xfrm>
            <a:off x="1302488" y="457202"/>
            <a:ext cx="10051312" cy="425303"/>
          </a:xfrm>
        </p:spPr>
        <p:txBody>
          <a:bodyPr anchor="t">
            <a:noAutofit/>
          </a:bodyPr>
          <a:lstStyle>
            <a:lvl1pPr>
              <a:defRPr sz="3200">
                <a:solidFill>
                  <a:srgbClr val="A01E28"/>
                </a:solidFill>
                <a:latin typeface="Helvetica" panose="020B0604020202030204" pitchFamily="34" charset="0"/>
              </a:defRPr>
            </a:lvl1pPr>
          </a:lstStyle>
          <a:p>
            <a:r>
              <a:rPr lang="en-US"/>
              <a:t>Click to edit Master title style</a:t>
            </a:r>
            <a:endParaRPr lang="et-EE" dirty="0"/>
          </a:p>
        </p:txBody>
      </p:sp>
      <p:sp>
        <p:nvSpPr>
          <p:cNvPr id="12" name="Subtitle 2"/>
          <p:cNvSpPr>
            <a:spLocks noGrp="1"/>
          </p:cNvSpPr>
          <p:nvPr>
            <p:ph type="subTitle" idx="14"/>
          </p:nvPr>
        </p:nvSpPr>
        <p:spPr>
          <a:xfrm>
            <a:off x="1302488" y="940987"/>
            <a:ext cx="10051312" cy="435932"/>
          </a:xfrm>
        </p:spPr>
        <p:txBody>
          <a:bodyPr anchor="t">
            <a:normAutofit/>
          </a:bodyPr>
          <a:lstStyle>
            <a:lvl1pPr marL="0" indent="0" algn="l">
              <a:buNone/>
              <a:defRPr sz="1800">
                <a:solidFill>
                  <a:srgbClr val="AA1E3C"/>
                </a:solidFill>
                <a:latin typeface="Helvetica" panose="020B060402020203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t-EE" dirty="0"/>
          </a:p>
        </p:txBody>
      </p:sp>
      <p:sp>
        <p:nvSpPr>
          <p:cNvPr id="7" name="Content Placeholder 2"/>
          <p:cNvSpPr>
            <a:spLocks noGrp="1"/>
          </p:cNvSpPr>
          <p:nvPr>
            <p:ph sz="half" idx="1"/>
          </p:nvPr>
        </p:nvSpPr>
        <p:spPr>
          <a:xfrm>
            <a:off x="1302487" y="1499191"/>
            <a:ext cx="3240000" cy="4885901"/>
          </a:xfrm>
        </p:spPr>
        <p:txBody>
          <a:bodyPr>
            <a:normAutofit/>
          </a:bodyPr>
          <a:lstStyle>
            <a:lvl1pPr marL="228594" indent="-228594">
              <a:buFontTx/>
              <a:buBlip>
                <a:blip r:embed="rId2"/>
              </a:buBlip>
              <a:defRPr sz="1400" baseline="0">
                <a:solidFill>
                  <a:schemeClr val="tx2"/>
                </a:solidFill>
              </a:defRPr>
            </a:lvl1pPr>
            <a:lvl2pPr marL="685783" indent="-228594">
              <a:buFontTx/>
              <a:buBlip>
                <a:blip r:embed="rId2"/>
              </a:buBlip>
              <a:defRPr sz="1400" baseline="0">
                <a:solidFill>
                  <a:schemeClr val="tx2"/>
                </a:solidFill>
              </a:defRPr>
            </a:lvl2pPr>
            <a:lvl3pPr marL="1142971" indent="-228594">
              <a:buFontTx/>
              <a:buBlip>
                <a:blip r:embed="rId2"/>
              </a:buBlip>
              <a:defRPr sz="1400" baseline="0">
                <a:solidFill>
                  <a:schemeClr val="tx2"/>
                </a:solidFill>
              </a:defRPr>
            </a:lvl3pPr>
            <a:lvl4pPr marL="1600160" indent="-228594">
              <a:buFontTx/>
              <a:buBlip>
                <a:blip r:embed="rId2"/>
              </a:buBlip>
              <a:defRPr sz="1400" baseline="0">
                <a:solidFill>
                  <a:schemeClr val="tx2"/>
                </a:solidFill>
              </a:defRPr>
            </a:lvl4pPr>
            <a:lvl5pPr marL="2057349" indent="-228594">
              <a:buFontTx/>
              <a:buBlip>
                <a:blip r:embed="rId2"/>
              </a:buBlip>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t-EE" dirty="0"/>
          </a:p>
        </p:txBody>
      </p:sp>
      <p:sp>
        <p:nvSpPr>
          <p:cNvPr id="13" name="Content Placeholder 2"/>
          <p:cNvSpPr>
            <a:spLocks noGrp="1"/>
          </p:cNvSpPr>
          <p:nvPr>
            <p:ph sz="half" idx="15"/>
          </p:nvPr>
        </p:nvSpPr>
        <p:spPr>
          <a:xfrm>
            <a:off x="4708144" y="1499190"/>
            <a:ext cx="3240000" cy="4885901"/>
          </a:xfrm>
        </p:spPr>
        <p:txBody>
          <a:bodyPr>
            <a:normAutofit/>
          </a:bodyPr>
          <a:lstStyle>
            <a:lvl1pPr marL="228594" indent="-228594">
              <a:buFontTx/>
              <a:buBlip>
                <a:blip r:embed="rId2"/>
              </a:buBlip>
              <a:defRPr sz="1400" baseline="0">
                <a:solidFill>
                  <a:schemeClr val="tx2"/>
                </a:solidFill>
              </a:defRPr>
            </a:lvl1pPr>
            <a:lvl2pPr marL="685783" indent="-228594">
              <a:buFontTx/>
              <a:buBlip>
                <a:blip r:embed="rId2"/>
              </a:buBlip>
              <a:defRPr sz="1400" baseline="0">
                <a:solidFill>
                  <a:schemeClr val="tx2"/>
                </a:solidFill>
              </a:defRPr>
            </a:lvl2pPr>
            <a:lvl3pPr marL="1142971" indent="-228594">
              <a:buFontTx/>
              <a:buBlip>
                <a:blip r:embed="rId2"/>
              </a:buBlip>
              <a:defRPr sz="1400" baseline="0">
                <a:solidFill>
                  <a:schemeClr val="tx2"/>
                </a:solidFill>
              </a:defRPr>
            </a:lvl3pPr>
            <a:lvl4pPr marL="1600160" indent="-228594">
              <a:buFontTx/>
              <a:buBlip>
                <a:blip r:embed="rId2"/>
              </a:buBlip>
              <a:defRPr sz="1400" baseline="0">
                <a:solidFill>
                  <a:schemeClr val="tx2"/>
                </a:solidFill>
              </a:defRPr>
            </a:lvl4pPr>
            <a:lvl5pPr marL="2057349" indent="-228594">
              <a:buFontTx/>
              <a:buBlip>
                <a:blip r:embed="rId2"/>
              </a:buBlip>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t-EE" dirty="0"/>
          </a:p>
        </p:txBody>
      </p:sp>
      <p:sp>
        <p:nvSpPr>
          <p:cNvPr id="14" name="Content Placeholder 2"/>
          <p:cNvSpPr>
            <a:spLocks noGrp="1"/>
          </p:cNvSpPr>
          <p:nvPr>
            <p:ph sz="half" idx="16"/>
          </p:nvPr>
        </p:nvSpPr>
        <p:spPr>
          <a:xfrm>
            <a:off x="8113801" y="1499189"/>
            <a:ext cx="3240000" cy="4885901"/>
          </a:xfrm>
        </p:spPr>
        <p:txBody>
          <a:bodyPr>
            <a:normAutofit/>
          </a:bodyPr>
          <a:lstStyle>
            <a:lvl1pPr marL="228594" indent="-228594">
              <a:buFontTx/>
              <a:buBlip>
                <a:blip r:embed="rId2"/>
              </a:buBlip>
              <a:defRPr sz="1400" baseline="0">
                <a:solidFill>
                  <a:schemeClr val="tx2"/>
                </a:solidFill>
              </a:defRPr>
            </a:lvl1pPr>
            <a:lvl2pPr marL="685783" indent="-228594">
              <a:buFontTx/>
              <a:buBlip>
                <a:blip r:embed="rId2"/>
              </a:buBlip>
              <a:defRPr sz="1400" baseline="0">
                <a:solidFill>
                  <a:schemeClr val="tx2"/>
                </a:solidFill>
              </a:defRPr>
            </a:lvl2pPr>
            <a:lvl3pPr marL="1142971" indent="-228594">
              <a:buFontTx/>
              <a:buBlip>
                <a:blip r:embed="rId2"/>
              </a:buBlip>
              <a:defRPr sz="1400" baseline="0">
                <a:solidFill>
                  <a:schemeClr val="tx2"/>
                </a:solidFill>
              </a:defRPr>
            </a:lvl3pPr>
            <a:lvl4pPr marL="1600160" indent="-228594">
              <a:buFontTx/>
              <a:buBlip>
                <a:blip r:embed="rId2"/>
              </a:buBlip>
              <a:defRPr sz="1400" baseline="0">
                <a:solidFill>
                  <a:schemeClr val="tx2"/>
                </a:solidFill>
              </a:defRPr>
            </a:lvl4pPr>
            <a:lvl5pPr marL="2057349" indent="-228594">
              <a:buFontTx/>
              <a:buBlip>
                <a:blip r:embed="rId2"/>
              </a:buBlip>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t-EE" dirty="0"/>
          </a:p>
        </p:txBody>
      </p:sp>
    </p:spTree>
    <p:extLst>
      <p:ext uri="{BB962C8B-B14F-4D97-AF65-F5344CB8AC3E}">
        <p14:creationId xmlns:p14="http://schemas.microsoft.com/office/powerpoint/2010/main" val="1206140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02488" y="365125"/>
            <a:ext cx="10051312" cy="1325563"/>
          </a:xfrm>
          <a:prstGeom prst="rect">
            <a:avLst/>
          </a:prstGeom>
        </p:spPr>
        <p:txBody>
          <a:bodyPr vert="horz" lIns="91440" tIns="45720" rIns="91440" bIns="45720" rtlCol="0" anchor="ctr">
            <a:normAutofit/>
          </a:bodyPr>
          <a:lstStyle/>
          <a:p>
            <a:r>
              <a:rPr lang="en-US"/>
              <a:t>Click to edit Master title style</a:t>
            </a:r>
            <a:endParaRPr lang="et-EE" dirty="0"/>
          </a:p>
        </p:txBody>
      </p:sp>
      <p:sp>
        <p:nvSpPr>
          <p:cNvPr id="3" name="Text Placeholder 2"/>
          <p:cNvSpPr>
            <a:spLocks noGrp="1"/>
          </p:cNvSpPr>
          <p:nvPr>
            <p:ph type="body" idx="1"/>
          </p:nvPr>
        </p:nvSpPr>
        <p:spPr>
          <a:xfrm>
            <a:off x="1302488" y="1825625"/>
            <a:ext cx="10051312"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t-EE" dirty="0"/>
          </a:p>
        </p:txBody>
      </p:sp>
      <p:sp>
        <p:nvSpPr>
          <p:cNvPr id="6" name="Slide Number Placeholder 5"/>
          <p:cNvSpPr>
            <a:spLocks noGrp="1"/>
          </p:cNvSpPr>
          <p:nvPr>
            <p:ph type="sldNum" sz="quarter" idx="4"/>
          </p:nvPr>
        </p:nvSpPr>
        <p:spPr>
          <a:xfrm>
            <a:off x="186072" y="6031614"/>
            <a:ext cx="452104" cy="365125"/>
          </a:xfrm>
          <a:prstGeom prst="rect">
            <a:avLst/>
          </a:prstGeom>
        </p:spPr>
        <p:txBody>
          <a:bodyPr vert="horz" lIns="91440" tIns="45720" rIns="91440" bIns="45720" rtlCol="0" anchor="ctr"/>
          <a:lstStyle>
            <a:lvl1pPr algn="r">
              <a:defRPr sz="1200">
                <a:solidFill>
                  <a:schemeClr val="bg1"/>
                </a:solidFill>
              </a:defRPr>
            </a:lvl1pPr>
          </a:lstStyle>
          <a:p>
            <a:fld id="{9C3A84B4-50EE-4E03-B6D7-AB5456BA3390}" type="slidenum">
              <a:rPr lang="et-EE" smtClean="0"/>
              <a:pPr/>
              <a:t>‹#›</a:t>
            </a:fld>
            <a:endParaRPr lang="et-EE" dirty="0"/>
          </a:p>
        </p:txBody>
      </p:sp>
    </p:spTree>
    <p:extLst>
      <p:ext uri="{BB962C8B-B14F-4D97-AF65-F5344CB8AC3E}">
        <p14:creationId xmlns:p14="http://schemas.microsoft.com/office/powerpoint/2010/main" val="3582438058"/>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2" r:id="rId3"/>
    <p:sldLayoutId id="2147483663" r:id="rId4"/>
    <p:sldLayoutId id="2147483664" r:id="rId5"/>
    <p:sldLayoutId id="2147483665" r:id="rId6"/>
    <p:sldLayoutId id="2147483652" r:id="rId7"/>
    <p:sldLayoutId id="2147483666" r:id="rId8"/>
  </p:sldLayoutIdLst>
  <p:hf hdr="0" ftr="0" dt="0"/>
  <p:txStyles>
    <p:titleStyle>
      <a:lvl1pPr algn="l" defTabSz="914377" rtl="0" eaLnBrk="1" latinLnBrk="0" hangingPunct="1">
        <a:lnSpc>
          <a:spcPct val="90000"/>
        </a:lnSpc>
        <a:spcBef>
          <a:spcPct val="0"/>
        </a:spcBef>
        <a:buNone/>
        <a:defRPr sz="5000" kern="1200">
          <a:solidFill>
            <a:srgbClr val="A01E28"/>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200" kern="1200">
          <a:solidFill>
            <a:schemeClr val="tx2"/>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2"/>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400" kern="1200">
          <a:solidFill>
            <a:schemeClr val="tx2"/>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t-E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turu-uuringute.e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hyperlink" Target="mailto:iivi@turu-uuringute.ee"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www.toy.fi/"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itle 66"/>
          <p:cNvSpPr>
            <a:spLocks noGrp="1"/>
          </p:cNvSpPr>
          <p:nvPr>
            <p:ph type="ctrTitle"/>
          </p:nvPr>
        </p:nvSpPr>
        <p:spPr>
          <a:xfrm>
            <a:off x="2910981" y="2533153"/>
            <a:ext cx="8947100" cy="2387600"/>
          </a:xfrm>
        </p:spPr>
        <p:txBody>
          <a:bodyPr>
            <a:noAutofit/>
          </a:bodyPr>
          <a:lstStyle/>
          <a:p>
            <a:r>
              <a:rPr lang="et-EE" dirty="0"/>
              <a:t>Pakkumus –</a:t>
            </a:r>
            <a:r>
              <a:rPr lang="et-EE" sz="4400" dirty="0"/>
              <a:t> </a:t>
            </a:r>
            <a:br>
              <a:rPr lang="et-EE" sz="4400" dirty="0"/>
            </a:br>
            <a:r>
              <a:rPr lang="et-EE" dirty="0"/>
              <a:t>haridusasutuste õpetajate fookusgrupi uuringu läbiviimiseks</a:t>
            </a:r>
            <a:endParaRPr lang="en-GB" sz="4400" dirty="0"/>
          </a:p>
        </p:txBody>
      </p:sp>
      <p:sp>
        <p:nvSpPr>
          <p:cNvPr id="68" name="Subtitle 67"/>
          <p:cNvSpPr>
            <a:spLocks noGrp="1"/>
          </p:cNvSpPr>
          <p:nvPr>
            <p:ph type="subTitle" idx="1"/>
          </p:nvPr>
        </p:nvSpPr>
        <p:spPr/>
        <p:txBody>
          <a:bodyPr/>
          <a:lstStyle/>
          <a:p>
            <a:r>
              <a:rPr lang="en-GB" dirty="0">
                <a:hlinkClick r:id="rId2"/>
              </a:rPr>
              <a:t>https://turu-uuringute.eu/</a:t>
            </a:r>
            <a:endParaRPr lang="et-EE" dirty="0"/>
          </a:p>
          <a:p>
            <a:endParaRPr lang="en-GB" dirty="0"/>
          </a:p>
        </p:txBody>
      </p:sp>
    </p:spTree>
    <p:extLst>
      <p:ext uri="{BB962C8B-B14F-4D97-AF65-F5344CB8AC3E}">
        <p14:creationId xmlns:p14="http://schemas.microsoft.com/office/powerpoint/2010/main" val="2088540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6D41CD-9612-88B5-E37F-BB6CA54374A7}"/>
            </a:ext>
          </a:extLst>
        </p:cNvPr>
        <p:cNvGrpSpPr/>
        <p:nvPr/>
      </p:nvGrpSpPr>
      <p:grpSpPr>
        <a:xfrm>
          <a:off x="0" y="0"/>
          <a:ext cx="0" cy="0"/>
          <a:chOff x="0" y="0"/>
          <a:chExt cx="0" cy="0"/>
        </a:xfrm>
      </p:grpSpPr>
      <p:sp>
        <p:nvSpPr>
          <p:cNvPr id="2" name="Sisu kohatäide 1">
            <a:extLst>
              <a:ext uri="{FF2B5EF4-FFF2-40B4-BE49-F238E27FC236}">
                <a16:creationId xmlns:a16="http://schemas.microsoft.com/office/drawing/2014/main" id="{F922E2E2-0415-3999-2013-53E199299CB6}"/>
              </a:ext>
            </a:extLst>
          </p:cNvPr>
          <p:cNvSpPr>
            <a:spLocks noGrp="1"/>
          </p:cNvSpPr>
          <p:nvPr>
            <p:ph sz="half" idx="1"/>
          </p:nvPr>
        </p:nvSpPr>
        <p:spPr>
          <a:xfrm>
            <a:off x="1302488" y="1499191"/>
            <a:ext cx="7363078" cy="5187359"/>
          </a:xfrm>
        </p:spPr>
        <p:txBody>
          <a:bodyPr>
            <a:normAutofit/>
          </a:bodyPr>
          <a:lstStyle/>
          <a:p>
            <a:r>
              <a:rPr lang="et-EE" b="1" dirty="0"/>
              <a:t>Pakkuja ülesanded</a:t>
            </a:r>
            <a:endParaRPr lang="en-US" dirty="0"/>
          </a:p>
          <a:p>
            <a:pPr lvl="0"/>
            <a:r>
              <a:rPr lang="et-EE" dirty="0"/>
              <a:t>Koostöös tellijaga töötada välja üksikasjalik intervjuu vestluskava ja täpne fookusgruppide koosseis.</a:t>
            </a:r>
            <a:endParaRPr lang="en-US" dirty="0"/>
          </a:p>
          <a:p>
            <a:pPr lvl="0"/>
            <a:r>
              <a:rPr lang="et-EE" dirty="0"/>
              <a:t>Leida ja kaasata sihtgrupi esindajad ning korraldada vähemalt 4 fookusgruppi.</a:t>
            </a:r>
            <a:endParaRPr lang="en-US" dirty="0"/>
          </a:p>
          <a:p>
            <a:pPr lvl="0"/>
            <a:r>
              <a:rPr lang="et-EE" dirty="0"/>
              <a:t>Viia läbi fookusgruppide intervjuud sobivas veebipõhises videoplatvormis.</a:t>
            </a:r>
            <a:endParaRPr lang="en-US" dirty="0"/>
          </a:p>
          <a:p>
            <a:pPr lvl="0"/>
            <a:r>
              <a:rPr lang="et-EE" dirty="0"/>
              <a:t>Koostada intervjuude täpsed stenogrammid.</a:t>
            </a:r>
            <a:endParaRPr lang="en-US" dirty="0"/>
          </a:p>
          <a:p>
            <a:pPr lvl="0"/>
            <a:r>
              <a:rPr lang="et-EE" dirty="0"/>
              <a:t>Koostada põhjalik analüütiline aruanne PowerPoint formaadis, illustreerides olulisi tsitaate.</a:t>
            </a:r>
            <a:endParaRPr lang="en-US" dirty="0"/>
          </a:p>
          <a:p>
            <a:pPr lvl="0"/>
            <a:r>
              <a:rPr lang="et-EE" dirty="0"/>
              <a:t>Esitada ettepanekud elanikkonnakaitse pädevusmudeli rakenduskava koostamiseks ja elanikkonnakaitse alaste koolituste korralduse parendamiseks.</a:t>
            </a:r>
            <a:endParaRPr lang="en-US" dirty="0"/>
          </a:p>
          <a:p>
            <a:r>
              <a:rPr lang="et-EE" dirty="0"/>
              <a:t>Kontaktid vastavalt Tellija moodustatud rümadele (3.2). Edaspidi suhtleb osalemisest huvitatutega Turu-uuringute AS. </a:t>
            </a:r>
          </a:p>
          <a:p>
            <a:r>
              <a:rPr lang="en-US" dirty="0" err="1"/>
              <a:t>Osalejate</a:t>
            </a:r>
            <a:r>
              <a:rPr lang="en-US" dirty="0"/>
              <a:t> </a:t>
            </a:r>
            <a:r>
              <a:rPr lang="en-US" dirty="0" err="1"/>
              <a:t>värbamine</a:t>
            </a:r>
            <a:r>
              <a:rPr lang="en-US" dirty="0"/>
              <a:t> </a:t>
            </a:r>
            <a:r>
              <a:rPr lang="en-US" dirty="0" err="1"/>
              <a:t>vastavalt</a:t>
            </a:r>
            <a:r>
              <a:rPr lang="en-US" dirty="0"/>
              <a:t> </a:t>
            </a:r>
            <a:r>
              <a:rPr lang="en-US" dirty="0" err="1"/>
              <a:t>valikukriteeriumidele</a:t>
            </a:r>
            <a:r>
              <a:rPr lang="en-US" dirty="0"/>
              <a:t>. </a:t>
            </a:r>
            <a:r>
              <a:rPr lang="en-US" dirty="0" err="1"/>
              <a:t>Fookusgruppe</a:t>
            </a:r>
            <a:r>
              <a:rPr lang="en-US" dirty="0"/>
              <a:t> </a:t>
            </a:r>
            <a:r>
              <a:rPr lang="en-US" dirty="0" err="1"/>
              <a:t>viiakse</a:t>
            </a:r>
            <a:r>
              <a:rPr lang="en-US" dirty="0"/>
              <a:t> </a:t>
            </a:r>
            <a:r>
              <a:rPr lang="en-US" dirty="0" err="1"/>
              <a:t>läbi</a:t>
            </a:r>
            <a:r>
              <a:rPr lang="en-US" dirty="0"/>
              <a:t> 4 (8–10 </a:t>
            </a:r>
            <a:r>
              <a:rPr lang="en-US" dirty="0" err="1"/>
              <a:t>osalejat</a:t>
            </a:r>
            <a:r>
              <a:rPr lang="en-US" dirty="0"/>
              <a:t>). </a:t>
            </a:r>
            <a:r>
              <a:rPr lang="en-US" dirty="0" err="1"/>
              <a:t>Keskkond</a:t>
            </a:r>
            <a:r>
              <a:rPr lang="en-US" dirty="0"/>
              <a:t>: </a:t>
            </a:r>
            <a:r>
              <a:rPr lang="en-US" dirty="0" err="1"/>
              <a:t>veebi</a:t>
            </a:r>
            <a:r>
              <a:rPr lang="en-US" dirty="0"/>
              <a:t> teel (Zoom </a:t>
            </a:r>
            <a:r>
              <a:rPr lang="en-US" dirty="0" err="1"/>
              <a:t>või</a:t>
            </a:r>
            <a:r>
              <a:rPr lang="en-US" dirty="0"/>
              <a:t> </a:t>
            </a:r>
            <a:r>
              <a:rPr lang="en-US" dirty="0" err="1"/>
              <a:t>sarnane</a:t>
            </a:r>
            <a:r>
              <a:rPr lang="en-US" dirty="0"/>
              <a:t>). </a:t>
            </a:r>
            <a:r>
              <a:rPr lang="en-US" dirty="0" err="1"/>
              <a:t>Kestus</a:t>
            </a:r>
            <a:r>
              <a:rPr lang="en-US" dirty="0"/>
              <a:t>: 1,5 </a:t>
            </a:r>
            <a:r>
              <a:rPr lang="en-US" dirty="0" err="1"/>
              <a:t>tundi</a:t>
            </a:r>
            <a:r>
              <a:rPr lang="en-US" dirty="0"/>
              <a:t>. </a:t>
            </a:r>
            <a:r>
              <a:rPr lang="en-US" dirty="0" err="1"/>
              <a:t>Kõik</a:t>
            </a:r>
            <a:r>
              <a:rPr lang="en-US" dirty="0"/>
              <a:t> </a:t>
            </a:r>
            <a:r>
              <a:rPr lang="en-US" dirty="0" err="1"/>
              <a:t>grupid</a:t>
            </a:r>
            <a:r>
              <a:rPr lang="en-US" dirty="0"/>
              <a:t> </a:t>
            </a:r>
            <a:r>
              <a:rPr lang="en-US" dirty="0" err="1"/>
              <a:t>salvestatakse</a:t>
            </a:r>
            <a:r>
              <a:rPr lang="en-US" dirty="0"/>
              <a:t>, </a:t>
            </a:r>
            <a:r>
              <a:rPr lang="en-US" dirty="0" err="1"/>
              <a:t>koostame</a:t>
            </a:r>
            <a:r>
              <a:rPr lang="en-US" dirty="0"/>
              <a:t> </a:t>
            </a:r>
            <a:r>
              <a:rPr lang="en-US" dirty="0" err="1"/>
              <a:t>täpsed</a:t>
            </a:r>
            <a:r>
              <a:rPr lang="en-US" dirty="0"/>
              <a:t> </a:t>
            </a:r>
            <a:r>
              <a:rPr lang="en-US" dirty="0" err="1"/>
              <a:t>stenogrammid</a:t>
            </a:r>
            <a:r>
              <a:rPr lang="en-US" dirty="0"/>
              <a:t> </a:t>
            </a:r>
            <a:r>
              <a:rPr lang="en-US" dirty="0" err="1"/>
              <a:t>ning</a:t>
            </a:r>
            <a:r>
              <a:rPr lang="en-US" dirty="0"/>
              <a:t> </a:t>
            </a:r>
            <a:r>
              <a:rPr lang="en-US" dirty="0" err="1"/>
              <a:t>kasutame</a:t>
            </a:r>
            <a:r>
              <a:rPr lang="en-US" dirty="0"/>
              <a:t> </a:t>
            </a:r>
            <a:r>
              <a:rPr lang="en-US" dirty="0" err="1"/>
              <a:t>tsitaate</a:t>
            </a:r>
            <a:r>
              <a:rPr lang="en-US" dirty="0"/>
              <a:t> </a:t>
            </a:r>
            <a:r>
              <a:rPr lang="en-US" dirty="0" err="1"/>
              <a:t>lõpparuandes</a:t>
            </a:r>
            <a:r>
              <a:rPr lang="en-US" dirty="0"/>
              <a:t>.</a:t>
            </a:r>
          </a:p>
          <a:p>
            <a:r>
              <a:rPr lang="et-EE" dirty="0"/>
              <a:t>Kinkekaartide tüüp – igal pool, sõltumata osaleja elukohast, toimib Partner Kinkekaart, seda on võimalik väljastada ka elektrooniliselt (seda praktikat on Turu-uuringute AS rakendanud – kohe peale online rühma toimumist saadab moderaator osalejatele </a:t>
            </a:r>
          </a:p>
        </p:txBody>
      </p:sp>
      <p:sp>
        <p:nvSpPr>
          <p:cNvPr id="3" name="Pealkiri 2">
            <a:extLst>
              <a:ext uri="{FF2B5EF4-FFF2-40B4-BE49-F238E27FC236}">
                <a16:creationId xmlns:a16="http://schemas.microsoft.com/office/drawing/2014/main" id="{3ABACDB1-C494-8CBC-34D4-16724864A87C}"/>
              </a:ext>
            </a:extLst>
          </p:cNvPr>
          <p:cNvSpPr>
            <a:spLocks noGrp="1"/>
          </p:cNvSpPr>
          <p:nvPr>
            <p:ph type="title"/>
          </p:nvPr>
        </p:nvSpPr>
        <p:spPr>
          <a:xfrm>
            <a:off x="1362873" y="560719"/>
            <a:ext cx="10051312" cy="425303"/>
          </a:xfrm>
        </p:spPr>
        <p:txBody>
          <a:bodyPr/>
          <a:lstStyle/>
          <a:p>
            <a:r>
              <a:rPr lang="et-EE" sz="3000" dirty="0"/>
              <a:t>Tööprotsessi kirjeldus – osalejate värbamine, materjali kogumine ja aruande koostamine</a:t>
            </a:r>
            <a:endParaRPr lang="en-US" sz="3000" dirty="0"/>
          </a:p>
        </p:txBody>
      </p:sp>
      <p:pic>
        <p:nvPicPr>
          <p:cNvPr id="5" name="Pilt 4">
            <a:extLst>
              <a:ext uri="{FF2B5EF4-FFF2-40B4-BE49-F238E27FC236}">
                <a16:creationId xmlns:a16="http://schemas.microsoft.com/office/drawing/2014/main" id="{1261A4FC-934B-8263-ADE2-8D89A937DE2F}"/>
              </a:ext>
            </a:extLst>
          </p:cNvPr>
          <p:cNvPicPr>
            <a:picLocks noChangeAspect="1"/>
          </p:cNvPicPr>
          <p:nvPr/>
        </p:nvPicPr>
        <p:blipFill>
          <a:blip r:embed="rId2"/>
          <a:stretch>
            <a:fillRect/>
          </a:stretch>
        </p:blipFill>
        <p:spPr>
          <a:xfrm>
            <a:off x="8877510" y="2820307"/>
            <a:ext cx="2734894" cy="1725813"/>
          </a:xfrm>
          <a:prstGeom prst="rect">
            <a:avLst/>
          </a:prstGeom>
        </p:spPr>
      </p:pic>
    </p:spTree>
    <p:extLst>
      <p:ext uri="{BB962C8B-B14F-4D97-AF65-F5344CB8AC3E}">
        <p14:creationId xmlns:p14="http://schemas.microsoft.com/office/powerpoint/2010/main" val="2868078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9157C8FD-37E6-EB28-3304-A145044C0497}"/>
              </a:ext>
            </a:extLst>
          </p:cNvPr>
          <p:cNvSpPr>
            <a:spLocks noGrp="1"/>
          </p:cNvSpPr>
          <p:nvPr>
            <p:ph type="title"/>
          </p:nvPr>
        </p:nvSpPr>
        <p:spPr>
          <a:xfrm>
            <a:off x="1242765" y="674198"/>
            <a:ext cx="10051312" cy="425303"/>
          </a:xfrm>
        </p:spPr>
        <p:txBody>
          <a:bodyPr/>
          <a:lstStyle/>
          <a:p>
            <a:r>
              <a:rPr lang="et-EE" sz="3000" dirty="0"/>
              <a:t>Rühmade jagunemine</a:t>
            </a:r>
            <a:endParaRPr lang="en-US" sz="3000" dirty="0"/>
          </a:p>
        </p:txBody>
      </p:sp>
      <p:graphicFrame>
        <p:nvGraphicFramePr>
          <p:cNvPr id="6" name="Sisu kohatäide 5">
            <a:extLst>
              <a:ext uri="{FF2B5EF4-FFF2-40B4-BE49-F238E27FC236}">
                <a16:creationId xmlns:a16="http://schemas.microsoft.com/office/drawing/2014/main" id="{9D0E061B-81BF-AAB8-1B06-211A1D6C6F31}"/>
              </a:ext>
            </a:extLst>
          </p:cNvPr>
          <p:cNvGraphicFramePr>
            <a:graphicFrameLocks noGrp="1"/>
          </p:cNvGraphicFramePr>
          <p:nvPr>
            <p:ph sz="half" idx="1"/>
            <p:extLst>
              <p:ext uri="{D42A27DB-BD31-4B8C-83A1-F6EECF244321}">
                <p14:modId xmlns:p14="http://schemas.microsoft.com/office/powerpoint/2010/main" val="3919988744"/>
              </p:ext>
            </p:extLst>
          </p:nvPr>
        </p:nvGraphicFramePr>
        <p:xfrm>
          <a:off x="1242765" y="3017757"/>
          <a:ext cx="3733800" cy="2624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Sisu kohatäide 11">
            <a:extLst>
              <a:ext uri="{FF2B5EF4-FFF2-40B4-BE49-F238E27FC236}">
                <a16:creationId xmlns:a16="http://schemas.microsoft.com/office/drawing/2014/main" id="{441C3734-6F61-C4AE-5B25-77DF64118916}"/>
              </a:ext>
            </a:extLst>
          </p:cNvPr>
          <p:cNvGraphicFramePr>
            <a:graphicFrameLocks noGrp="1"/>
          </p:cNvGraphicFramePr>
          <p:nvPr>
            <p:ph sz="half" idx="13"/>
            <p:extLst>
              <p:ext uri="{D42A27DB-BD31-4B8C-83A1-F6EECF244321}">
                <p14:modId xmlns:p14="http://schemas.microsoft.com/office/powerpoint/2010/main" val="246584192"/>
              </p:ext>
            </p:extLst>
          </p:nvPr>
        </p:nvGraphicFramePr>
        <p:xfrm>
          <a:off x="6350852" y="3129879"/>
          <a:ext cx="4538660" cy="26245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TextBox 6">
            <a:extLst>
              <a:ext uri="{FF2B5EF4-FFF2-40B4-BE49-F238E27FC236}">
                <a16:creationId xmlns:a16="http://schemas.microsoft.com/office/drawing/2014/main" id="{A2E362D0-8A49-91B9-CB55-E80B2DCC6FEB}"/>
              </a:ext>
            </a:extLst>
          </p:cNvPr>
          <p:cNvSpPr txBox="1"/>
          <p:nvPr/>
        </p:nvSpPr>
        <p:spPr>
          <a:xfrm>
            <a:off x="1136652" y="5642345"/>
            <a:ext cx="3403598" cy="646331"/>
          </a:xfrm>
          <a:prstGeom prst="rect">
            <a:avLst/>
          </a:prstGeom>
          <a:noFill/>
        </p:spPr>
        <p:txBody>
          <a:bodyPr wrap="square" rtlCol="0">
            <a:spAutoFit/>
          </a:bodyPr>
          <a:lstStyle/>
          <a:p>
            <a:r>
              <a:rPr lang="et-EE" dirty="0"/>
              <a:t>Online rühmad, osalejaid 8-10</a:t>
            </a:r>
          </a:p>
          <a:p>
            <a:r>
              <a:rPr lang="et-EE" dirty="0"/>
              <a:t>Kestus 1,5h</a:t>
            </a:r>
            <a:endParaRPr lang="en-US" dirty="0"/>
          </a:p>
        </p:txBody>
      </p:sp>
      <p:sp>
        <p:nvSpPr>
          <p:cNvPr id="13" name="TextBox 12">
            <a:extLst>
              <a:ext uri="{FF2B5EF4-FFF2-40B4-BE49-F238E27FC236}">
                <a16:creationId xmlns:a16="http://schemas.microsoft.com/office/drawing/2014/main" id="{92E84773-68B6-F6F6-7E99-F056EF5140EA}"/>
              </a:ext>
            </a:extLst>
          </p:cNvPr>
          <p:cNvSpPr txBox="1"/>
          <p:nvPr/>
        </p:nvSpPr>
        <p:spPr>
          <a:xfrm>
            <a:off x="6350852" y="5860636"/>
            <a:ext cx="3403598" cy="646331"/>
          </a:xfrm>
          <a:prstGeom prst="rect">
            <a:avLst/>
          </a:prstGeom>
          <a:noFill/>
        </p:spPr>
        <p:txBody>
          <a:bodyPr wrap="square" rtlCol="0">
            <a:spAutoFit/>
          </a:bodyPr>
          <a:lstStyle/>
          <a:p>
            <a:r>
              <a:rPr lang="et-EE" dirty="0"/>
              <a:t>Online rühmad, </a:t>
            </a:r>
            <a:r>
              <a:rPr lang="en-US" dirty="0" err="1"/>
              <a:t>osalejaid</a:t>
            </a:r>
            <a:r>
              <a:rPr lang="en-US" dirty="0"/>
              <a:t> 8</a:t>
            </a:r>
            <a:r>
              <a:rPr lang="et-EE" dirty="0"/>
              <a:t>  </a:t>
            </a:r>
            <a:r>
              <a:rPr lang="en-US" dirty="0"/>
              <a:t>K</a:t>
            </a:r>
            <a:r>
              <a:rPr lang="et-EE" dirty="0" err="1"/>
              <a:t>estus</a:t>
            </a:r>
            <a:r>
              <a:rPr lang="et-EE" dirty="0"/>
              <a:t> </a:t>
            </a:r>
            <a:r>
              <a:rPr lang="en-US" dirty="0"/>
              <a:t>1</a:t>
            </a:r>
            <a:r>
              <a:rPr lang="et-EE" dirty="0"/>
              <a:t>,5h. </a:t>
            </a:r>
          </a:p>
        </p:txBody>
      </p:sp>
      <p:sp>
        <p:nvSpPr>
          <p:cNvPr id="4" name="TextBox 3">
            <a:extLst>
              <a:ext uri="{FF2B5EF4-FFF2-40B4-BE49-F238E27FC236}">
                <a16:creationId xmlns:a16="http://schemas.microsoft.com/office/drawing/2014/main" id="{62E9D098-DF57-F364-06EF-01582C4DB2D1}"/>
              </a:ext>
            </a:extLst>
          </p:cNvPr>
          <p:cNvSpPr txBox="1"/>
          <p:nvPr/>
        </p:nvSpPr>
        <p:spPr>
          <a:xfrm>
            <a:off x="1302488" y="1215655"/>
            <a:ext cx="9180526" cy="2165145"/>
          </a:xfrm>
          <a:prstGeom prst="rect">
            <a:avLst/>
          </a:prstGeom>
          <a:noFill/>
        </p:spPr>
        <p:txBody>
          <a:bodyPr wrap="square">
            <a:spAutoFit/>
          </a:bodyPr>
          <a:lstStyle/>
          <a:p>
            <a:pPr marL="0" marR="0">
              <a:lnSpc>
                <a:spcPct val="107000"/>
              </a:lnSpc>
              <a:spcAft>
                <a:spcPts val="800"/>
              </a:spcAft>
              <a:buNone/>
            </a:pPr>
            <a:r>
              <a:rPr lang="et-EE" sz="1800" kern="100" dirty="0">
                <a:effectLst/>
                <a:ea typeface="Calibri" panose="020F0502020204030204" pitchFamily="34" charset="0"/>
                <a:cs typeface="Times New Roman" panose="02020603050405020304" pitchFamily="18" charset="0"/>
              </a:rPr>
              <a:t>Uuring viiakse läbi fookusgruppide vormis (vajadusel ka veebi teel).</a:t>
            </a:r>
            <a:endParaRPr lang="en-US" sz="1800" kern="100" dirty="0">
              <a:effectLst/>
              <a:ea typeface="Calibri" panose="020F0502020204030204" pitchFamily="34" charset="0"/>
              <a:cs typeface="Times New Roman" panose="02020603050405020304" pitchFamily="18" charset="0"/>
            </a:endParaRPr>
          </a:p>
          <a:p>
            <a:pPr>
              <a:lnSpc>
                <a:spcPct val="107000"/>
              </a:lnSpc>
              <a:spcAft>
                <a:spcPts val="800"/>
              </a:spcAft>
            </a:pPr>
            <a:r>
              <a:rPr lang="et-EE" sz="1800" kern="100" dirty="0">
                <a:effectLst/>
                <a:ea typeface="Calibri" panose="020F0502020204030204" pitchFamily="34" charset="0"/>
                <a:cs typeface="Times New Roman" panose="02020603050405020304" pitchFamily="18" charset="0"/>
              </a:rPr>
              <a:t>Sihtrühmaks on haridusasutuste õpetajad Eesti neljast regioonist:</a:t>
            </a:r>
            <a:r>
              <a:rPr lang="en-US" sz="1800" kern="100" dirty="0">
                <a:effectLst/>
                <a:ea typeface="Calibri" panose="020F0502020204030204" pitchFamily="34" charset="0"/>
                <a:cs typeface="Times New Roman" panose="02020603050405020304" pitchFamily="18" charset="0"/>
              </a:rPr>
              <a:t> </a:t>
            </a:r>
            <a:br>
              <a:rPr lang="en-US" sz="1800" kern="100" dirty="0">
                <a:effectLst/>
                <a:ea typeface="Calibri" panose="020F0502020204030204" pitchFamily="34" charset="0"/>
                <a:cs typeface="Times New Roman" panose="02020603050405020304" pitchFamily="18" charset="0"/>
              </a:rPr>
            </a:br>
            <a:endParaRPr lang="en-US" sz="1800" kern="100" dirty="0">
              <a:effectLst/>
              <a:ea typeface="Calibri" panose="020F0502020204030204" pitchFamily="34" charset="0"/>
              <a:cs typeface="Times New Roman" panose="02020603050405020304" pitchFamily="18" charset="0"/>
            </a:endParaRPr>
          </a:p>
          <a:p>
            <a:pPr>
              <a:lnSpc>
                <a:spcPct val="107000"/>
              </a:lnSpc>
              <a:spcAft>
                <a:spcPts val="800"/>
              </a:spcAft>
            </a:pPr>
            <a:r>
              <a:rPr lang="et-EE" dirty="0"/>
              <a:t>Osalejate valikul arvestatakse erineva suurusega koole, kooliastmeid ning nii õpetajaid, kellel on  ja kellel puudub kokkupuude elanikkonnakaitse teemaga.</a:t>
            </a:r>
            <a:endParaRPr lang="en-US" dirty="0"/>
          </a:p>
          <a:p>
            <a:pPr marL="0" marR="0">
              <a:lnSpc>
                <a:spcPct val="107000"/>
              </a:lnSpc>
              <a:spcAft>
                <a:spcPts val="800"/>
              </a:spcAft>
              <a:buNone/>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93211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 5">
            <a:extLst>
              <a:ext uri="{FF2B5EF4-FFF2-40B4-BE49-F238E27FC236}">
                <a16:creationId xmlns:a16="http://schemas.microsoft.com/office/drawing/2014/main" id="{CCE16692-F7A5-EF97-E035-5BC8F85C0436}"/>
              </a:ext>
            </a:extLst>
          </p:cNvPr>
          <p:cNvGraphicFramePr>
            <a:graphicFrameLocks noGrp="1"/>
          </p:cNvGraphicFramePr>
          <p:nvPr>
            <p:ph sz="half" idx="1"/>
            <p:extLst>
              <p:ext uri="{D42A27DB-BD31-4B8C-83A1-F6EECF244321}">
                <p14:modId xmlns:p14="http://schemas.microsoft.com/office/powerpoint/2010/main" val="4278825756"/>
              </p:ext>
            </p:extLst>
          </p:nvPr>
        </p:nvGraphicFramePr>
        <p:xfrm>
          <a:off x="1151306" y="1579892"/>
          <a:ext cx="10353675" cy="4975860"/>
        </p:xfrm>
        <a:graphic>
          <a:graphicData uri="http://schemas.openxmlformats.org/drawingml/2006/table">
            <a:tbl>
              <a:tblPr firstRow="1" bandRow="1">
                <a:tableStyleId>{5C22544A-7EE6-4342-B048-85BDC9FD1C3A}</a:tableStyleId>
              </a:tblPr>
              <a:tblGrid>
                <a:gridCol w="6898941">
                  <a:extLst>
                    <a:ext uri="{9D8B030D-6E8A-4147-A177-3AD203B41FA5}">
                      <a16:colId xmlns:a16="http://schemas.microsoft.com/office/drawing/2014/main" val="826966287"/>
                    </a:ext>
                  </a:extLst>
                </a:gridCol>
                <a:gridCol w="3454734">
                  <a:extLst>
                    <a:ext uri="{9D8B030D-6E8A-4147-A177-3AD203B41FA5}">
                      <a16:colId xmlns:a16="http://schemas.microsoft.com/office/drawing/2014/main" val="713398666"/>
                    </a:ext>
                  </a:extLst>
                </a:gridCol>
              </a:tblGrid>
              <a:tr h="0">
                <a:tc>
                  <a:txBody>
                    <a:bodyPr/>
                    <a:lstStyle/>
                    <a:p>
                      <a:r>
                        <a:rPr lang="et-EE" dirty="0"/>
                        <a:t>Tegevus</a:t>
                      </a:r>
                      <a:endParaRPr lang="en-US" dirty="0"/>
                    </a:p>
                  </a:txBody>
                  <a:tcPr/>
                </a:tc>
                <a:tc>
                  <a:txBody>
                    <a:bodyPr/>
                    <a:lstStyle/>
                    <a:p>
                      <a:r>
                        <a:rPr lang="et-EE" dirty="0"/>
                        <a:t>Aeg</a:t>
                      </a:r>
                      <a:endParaRPr lang="en-US" dirty="0"/>
                    </a:p>
                  </a:txBody>
                  <a:tcPr/>
                </a:tc>
                <a:extLst>
                  <a:ext uri="{0D108BD9-81ED-4DB2-BD59-A6C34878D82A}">
                    <a16:rowId xmlns:a16="http://schemas.microsoft.com/office/drawing/2014/main" val="3688406652"/>
                  </a:ext>
                </a:extLst>
              </a:tr>
              <a:tr h="370840">
                <a:tc>
                  <a:txBody>
                    <a:bodyPr/>
                    <a:lstStyle/>
                    <a:p>
                      <a:r>
                        <a:rPr lang="et-EE" noProof="0" dirty="0"/>
                        <a:t>Algus, Tellija alustab kontaktide kogumist ja rühmade värbamist </a:t>
                      </a:r>
                    </a:p>
                  </a:txBody>
                  <a:tcPr/>
                </a:tc>
                <a:tc>
                  <a:txBody>
                    <a:bodyPr/>
                    <a:lstStyle/>
                    <a:p>
                      <a:r>
                        <a:rPr lang="en-US" dirty="0" err="1"/>
                        <a:t>Oktoober</a:t>
                      </a:r>
                      <a:r>
                        <a:rPr lang="en-US" dirty="0"/>
                        <a:t> </a:t>
                      </a:r>
                      <a:r>
                        <a:rPr lang="et-EE" dirty="0"/>
                        <a:t>202</a:t>
                      </a:r>
                      <a:r>
                        <a:rPr lang="en-US" dirty="0"/>
                        <a:t>5</a:t>
                      </a:r>
                    </a:p>
                  </a:txBody>
                  <a:tcPr/>
                </a:tc>
                <a:extLst>
                  <a:ext uri="{0D108BD9-81ED-4DB2-BD59-A6C34878D82A}">
                    <a16:rowId xmlns:a16="http://schemas.microsoft.com/office/drawing/2014/main" val="2743842752"/>
                  </a:ext>
                </a:extLst>
              </a:tr>
              <a:tr h="370840">
                <a:tc>
                  <a:txBody>
                    <a:bodyPr/>
                    <a:lstStyle/>
                    <a:p>
                      <a:r>
                        <a:rPr lang="et-EE" noProof="0" dirty="0"/>
                        <a:t>Turu-uuringute AS jätkab rühmades osalejatega suhtlemist, kokkuleppeid ja enda poolse ajakava paikapanekuga. </a:t>
                      </a:r>
                    </a:p>
                    <a:p>
                      <a:r>
                        <a:rPr lang="et-EE" noProof="0" dirty="0"/>
                        <a:t>Modereerimisjuhendi kooskõlastamine Tellijaga.</a:t>
                      </a:r>
                    </a:p>
                  </a:txBody>
                  <a:tcPr/>
                </a:tc>
                <a:tc>
                  <a:txBody>
                    <a:bodyPr/>
                    <a:lstStyle/>
                    <a:p>
                      <a:r>
                        <a:rPr lang="et-EE" dirty="0"/>
                        <a:t>1-2 nädalat</a:t>
                      </a:r>
                      <a:endParaRPr lang="en-US" dirty="0"/>
                    </a:p>
                  </a:txBody>
                  <a:tcPr/>
                </a:tc>
                <a:extLst>
                  <a:ext uri="{0D108BD9-81ED-4DB2-BD59-A6C34878D82A}">
                    <a16:rowId xmlns:a16="http://schemas.microsoft.com/office/drawing/2014/main" val="1812701929"/>
                  </a:ext>
                </a:extLst>
              </a:tr>
              <a:tr h="452120">
                <a:tc>
                  <a:txBody>
                    <a:bodyPr/>
                    <a:lstStyle/>
                    <a:p>
                      <a:r>
                        <a:rPr lang="et-EE" noProof="0" dirty="0"/>
                        <a:t>Rühmade värbamine ja esimeste rühmade toimumine võib toimuda sünkroonselt. Kohe alustame ka esimeste rühmade salvestiste toimetamist loetavaks tekstiks. </a:t>
                      </a:r>
                    </a:p>
                  </a:txBody>
                  <a:tcPr/>
                </a:tc>
                <a:tc>
                  <a:txBody>
                    <a:bodyPr/>
                    <a:lstStyle/>
                    <a:p>
                      <a:r>
                        <a:rPr lang="en-US" dirty="0"/>
                        <a:t>2</a:t>
                      </a:r>
                      <a:r>
                        <a:rPr lang="et-EE" dirty="0"/>
                        <a:t> nädalat rühmade läbiviimiseks – arvestame ka koolivaheaega</a:t>
                      </a:r>
                      <a:r>
                        <a:rPr lang="en-US" dirty="0"/>
                        <a:t> (20-26 </a:t>
                      </a:r>
                      <a:r>
                        <a:rPr lang="en-US" dirty="0" err="1"/>
                        <a:t>oktoober</a:t>
                      </a:r>
                      <a:r>
                        <a:rPr lang="en-US" dirty="0"/>
                        <a:t>)</a:t>
                      </a:r>
                      <a:r>
                        <a:rPr lang="et-EE" dirty="0"/>
                        <a:t>, kus nädala jooksul ei toimu midagi! </a:t>
                      </a:r>
                      <a:endParaRPr lang="en-US" dirty="0"/>
                    </a:p>
                  </a:txBody>
                  <a:tcPr/>
                </a:tc>
                <a:extLst>
                  <a:ext uri="{0D108BD9-81ED-4DB2-BD59-A6C34878D82A}">
                    <a16:rowId xmlns:a16="http://schemas.microsoft.com/office/drawing/2014/main" val="1414571491"/>
                  </a:ext>
                </a:extLst>
              </a:tr>
              <a:tr h="485140">
                <a:tc>
                  <a:txBody>
                    <a:bodyPr/>
                    <a:lstStyle/>
                    <a:p>
                      <a:r>
                        <a:rPr lang="et-EE" sz="1800" kern="1200" dirty="0">
                          <a:solidFill>
                            <a:schemeClr val="dk1"/>
                          </a:solidFill>
                          <a:effectLst/>
                          <a:latin typeface="+mn-lt"/>
                          <a:ea typeface="+mn-ea"/>
                          <a:cs typeface="+mn-cs"/>
                        </a:rPr>
                        <a:t>Kõik intervjuud läbi viidud hiljemalt </a:t>
                      </a:r>
                      <a:r>
                        <a:rPr lang="et-EE" sz="1800" b="0" kern="1200" dirty="0">
                          <a:solidFill>
                            <a:schemeClr val="dk1"/>
                          </a:solidFill>
                          <a:effectLst/>
                          <a:latin typeface="+mn-lt"/>
                          <a:ea typeface="+mn-ea"/>
                          <a:cs typeface="+mn-cs"/>
                        </a:rPr>
                        <a:t>21. novembriks </a:t>
                      </a:r>
                      <a:r>
                        <a:rPr lang="et-EE" sz="1800" kern="1200" dirty="0">
                          <a:solidFill>
                            <a:schemeClr val="dk1"/>
                          </a:solidFill>
                          <a:effectLst/>
                          <a:latin typeface="+mn-lt"/>
                          <a:ea typeface="+mn-ea"/>
                          <a:cs typeface="+mn-cs"/>
                        </a:rPr>
                        <a:t>2025</a:t>
                      </a:r>
                      <a:endParaRPr lang="et-EE" noProof="0" dirty="0"/>
                    </a:p>
                  </a:txBody>
                  <a:tcPr/>
                </a:tc>
                <a:tc>
                  <a:txBody>
                    <a:bodyPr/>
                    <a:lstStyle/>
                    <a:p>
                      <a:r>
                        <a:rPr lang="en-US" dirty="0"/>
                        <a:t>21.11.2025</a:t>
                      </a:r>
                    </a:p>
                  </a:txBody>
                  <a:tcPr/>
                </a:tc>
                <a:extLst>
                  <a:ext uri="{0D108BD9-81ED-4DB2-BD59-A6C34878D82A}">
                    <a16:rowId xmlns:a16="http://schemas.microsoft.com/office/drawing/2014/main" val="296322693"/>
                  </a:ext>
                </a:extLst>
              </a:tr>
              <a:tr h="485140">
                <a:tc>
                  <a:txBody>
                    <a:bodyPr/>
                    <a:lstStyle/>
                    <a:p>
                      <a:r>
                        <a:rPr lang="et-EE" noProof="0" dirty="0"/>
                        <a:t>Helisalvestiste toimetamine transkriptsioonideks kokku </a:t>
                      </a:r>
                      <a:r>
                        <a:rPr lang="en-US" noProof="0" dirty="0"/>
                        <a:t>8</a:t>
                      </a:r>
                      <a:r>
                        <a:rPr lang="et-EE" noProof="0" dirty="0"/>
                        <a:t> rühma arvestuslikult 14h helimaterjali, kogemuse järgi 80h tööd </a:t>
                      </a:r>
                    </a:p>
                  </a:txBody>
                  <a:tcPr/>
                </a:tc>
                <a:tc>
                  <a:txBody>
                    <a:bodyPr/>
                    <a:lstStyle/>
                    <a:p>
                      <a:r>
                        <a:rPr lang="et-EE" dirty="0"/>
                        <a:t>2</a:t>
                      </a:r>
                      <a:r>
                        <a:rPr lang="en-US" dirty="0"/>
                        <a:t>-3</a:t>
                      </a:r>
                      <a:r>
                        <a:rPr lang="et-EE" dirty="0"/>
                        <a:t> nädalat</a:t>
                      </a:r>
                      <a:endParaRPr lang="en-US" dirty="0"/>
                    </a:p>
                  </a:txBody>
                  <a:tcPr/>
                </a:tc>
                <a:extLst>
                  <a:ext uri="{0D108BD9-81ED-4DB2-BD59-A6C34878D82A}">
                    <a16:rowId xmlns:a16="http://schemas.microsoft.com/office/drawing/2014/main" val="3600534492"/>
                  </a:ext>
                </a:extLst>
              </a:tr>
              <a:tr h="370840">
                <a:tc>
                  <a:txBody>
                    <a:bodyPr/>
                    <a:lstStyle/>
                    <a:p>
                      <a:r>
                        <a:rPr lang="et-EE" dirty="0"/>
                        <a:t>Aruanne – jaotatud temaatilisteks plokkideks, kokkuvõte, järeldused</a:t>
                      </a:r>
                      <a:endParaRPr lang="en-US" dirty="0"/>
                    </a:p>
                  </a:txBody>
                  <a:tcPr/>
                </a:tc>
                <a:tc>
                  <a:txBody>
                    <a:bodyPr/>
                    <a:lstStyle/>
                    <a:p>
                      <a:r>
                        <a:rPr lang="en-US" dirty="0"/>
                        <a:t>2-3</a:t>
                      </a:r>
                      <a:r>
                        <a:rPr lang="et-EE" dirty="0"/>
                        <a:t> nädalat </a:t>
                      </a:r>
                      <a:endParaRPr lang="en-US" dirty="0"/>
                    </a:p>
                  </a:txBody>
                  <a:tcPr/>
                </a:tc>
                <a:extLst>
                  <a:ext uri="{0D108BD9-81ED-4DB2-BD59-A6C34878D82A}">
                    <a16:rowId xmlns:a16="http://schemas.microsoft.com/office/drawing/2014/main" val="323692478"/>
                  </a:ext>
                </a:extLst>
              </a:tr>
              <a:tr h="370840">
                <a:tc>
                  <a:txBody>
                    <a:bodyPr/>
                    <a:lstStyle/>
                    <a:p>
                      <a:r>
                        <a:rPr lang="et-EE" dirty="0"/>
                        <a:t>Aruande esitamise tähtaeg hiljemalt </a:t>
                      </a:r>
                      <a:endParaRPr lang="en-US" dirty="0"/>
                    </a:p>
                  </a:txBody>
                  <a:tcPr/>
                </a:tc>
                <a:tc>
                  <a:txBody>
                    <a:bodyPr/>
                    <a:lstStyle/>
                    <a:p>
                      <a:r>
                        <a:rPr lang="en-US" b="1" dirty="0"/>
                        <a:t>08</a:t>
                      </a:r>
                      <a:r>
                        <a:rPr lang="et-EE" b="1" dirty="0"/>
                        <a:t>.1</a:t>
                      </a:r>
                      <a:r>
                        <a:rPr lang="en-US" b="1" dirty="0"/>
                        <a:t>2</a:t>
                      </a:r>
                      <a:r>
                        <a:rPr lang="et-EE" b="1" dirty="0"/>
                        <a:t>.202</a:t>
                      </a:r>
                      <a:r>
                        <a:rPr lang="en-US" b="1" dirty="0"/>
                        <a:t>5</a:t>
                      </a:r>
                    </a:p>
                  </a:txBody>
                  <a:tcPr/>
                </a:tc>
                <a:extLst>
                  <a:ext uri="{0D108BD9-81ED-4DB2-BD59-A6C34878D82A}">
                    <a16:rowId xmlns:a16="http://schemas.microsoft.com/office/drawing/2014/main" val="4043888176"/>
                  </a:ext>
                </a:extLst>
              </a:tr>
            </a:tbl>
          </a:graphicData>
        </a:graphic>
      </p:graphicFrame>
      <p:sp>
        <p:nvSpPr>
          <p:cNvPr id="3" name="Pealkiri 2">
            <a:extLst>
              <a:ext uri="{FF2B5EF4-FFF2-40B4-BE49-F238E27FC236}">
                <a16:creationId xmlns:a16="http://schemas.microsoft.com/office/drawing/2014/main" id="{A267A1EC-A536-B9ED-631C-2891C6718809}"/>
              </a:ext>
            </a:extLst>
          </p:cNvPr>
          <p:cNvSpPr>
            <a:spLocks noGrp="1"/>
          </p:cNvSpPr>
          <p:nvPr>
            <p:ph type="title"/>
          </p:nvPr>
        </p:nvSpPr>
        <p:spPr>
          <a:xfrm>
            <a:off x="1453669" y="785006"/>
            <a:ext cx="10051312" cy="425303"/>
          </a:xfrm>
        </p:spPr>
        <p:txBody>
          <a:bodyPr/>
          <a:lstStyle/>
          <a:p>
            <a:r>
              <a:rPr lang="et-EE" sz="3000" dirty="0"/>
              <a:t>Ajaplaan </a:t>
            </a:r>
            <a:r>
              <a:rPr lang="en-US" sz="3000" dirty="0"/>
              <a:t>8</a:t>
            </a:r>
            <a:r>
              <a:rPr lang="et-EE" sz="3000" dirty="0"/>
              <a:t> rühma läbiviimiseks </a:t>
            </a:r>
            <a:endParaRPr lang="en-US" sz="3000" dirty="0"/>
          </a:p>
        </p:txBody>
      </p:sp>
    </p:spTree>
    <p:extLst>
      <p:ext uri="{BB962C8B-B14F-4D97-AF65-F5344CB8AC3E}">
        <p14:creationId xmlns:p14="http://schemas.microsoft.com/office/powerpoint/2010/main" val="4172064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 5">
            <a:extLst>
              <a:ext uri="{FF2B5EF4-FFF2-40B4-BE49-F238E27FC236}">
                <a16:creationId xmlns:a16="http://schemas.microsoft.com/office/drawing/2014/main" id="{CCE16692-F7A5-EF97-E035-5BC8F85C0436}"/>
              </a:ext>
            </a:extLst>
          </p:cNvPr>
          <p:cNvGraphicFramePr>
            <a:graphicFrameLocks noGrp="1"/>
          </p:cNvGraphicFramePr>
          <p:nvPr>
            <p:ph sz="half" idx="1"/>
            <p:extLst>
              <p:ext uri="{D42A27DB-BD31-4B8C-83A1-F6EECF244321}">
                <p14:modId xmlns:p14="http://schemas.microsoft.com/office/powerpoint/2010/main" val="2016589785"/>
              </p:ext>
            </p:extLst>
          </p:nvPr>
        </p:nvGraphicFramePr>
        <p:xfrm>
          <a:off x="1302488" y="1299519"/>
          <a:ext cx="8382155" cy="3571240"/>
        </p:xfrm>
        <a:graphic>
          <a:graphicData uri="http://schemas.openxmlformats.org/drawingml/2006/table">
            <a:tbl>
              <a:tblPr firstRow="1" bandRow="1">
                <a:tableStyleId>{5C22544A-7EE6-4342-B048-85BDC9FD1C3A}</a:tableStyleId>
              </a:tblPr>
              <a:tblGrid>
                <a:gridCol w="6463099">
                  <a:extLst>
                    <a:ext uri="{9D8B030D-6E8A-4147-A177-3AD203B41FA5}">
                      <a16:colId xmlns:a16="http://schemas.microsoft.com/office/drawing/2014/main" val="826966287"/>
                    </a:ext>
                  </a:extLst>
                </a:gridCol>
                <a:gridCol w="1919056">
                  <a:extLst>
                    <a:ext uri="{9D8B030D-6E8A-4147-A177-3AD203B41FA5}">
                      <a16:colId xmlns:a16="http://schemas.microsoft.com/office/drawing/2014/main" val="713398666"/>
                    </a:ext>
                  </a:extLst>
                </a:gridCol>
              </a:tblGrid>
              <a:tr h="0">
                <a:tc>
                  <a:txBody>
                    <a:bodyPr/>
                    <a:lstStyle/>
                    <a:p>
                      <a:endParaRPr lang="en-US" dirty="0"/>
                    </a:p>
                  </a:txBody>
                  <a:tcPr/>
                </a:tc>
                <a:tc>
                  <a:txBody>
                    <a:bodyPr/>
                    <a:lstStyle/>
                    <a:p>
                      <a:r>
                        <a:rPr lang="et-EE" dirty="0"/>
                        <a:t>KM-ta €</a:t>
                      </a:r>
                      <a:endParaRPr lang="en-US" dirty="0"/>
                    </a:p>
                  </a:txBody>
                  <a:tcPr/>
                </a:tc>
                <a:extLst>
                  <a:ext uri="{0D108BD9-81ED-4DB2-BD59-A6C34878D82A}">
                    <a16:rowId xmlns:a16="http://schemas.microsoft.com/office/drawing/2014/main" val="3688406652"/>
                  </a:ext>
                </a:extLst>
              </a:tr>
              <a:tr h="370840">
                <a:tc>
                  <a:txBody>
                    <a:bodyPr/>
                    <a:lstStyle/>
                    <a:p>
                      <a:r>
                        <a:rPr lang="et-EE" noProof="0" dirty="0"/>
                        <a:t>Rühmade läbiviimine õpetajatega, online, eesti keeles. Kokku 4 rühma</a:t>
                      </a:r>
                    </a:p>
                  </a:txBody>
                  <a:tcPr/>
                </a:tc>
                <a:tc>
                  <a:txBody>
                    <a:bodyPr/>
                    <a:lstStyle/>
                    <a:p>
                      <a:r>
                        <a:rPr lang="en-US" dirty="0"/>
                        <a:t>320</a:t>
                      </a:r>
                      <a:r>
                        <a:rPr lang="et-EE" dirty="0"/>
                        <a:t>0€</a:t>
                      </a:r>
                      <a:endParaRPr lang="en-US" dirty="0"/>
                    </a:p>
                  </a:txBody>
                  <a:tcPr/>
                </a:tc>
                <a:extLst>
                  <a:ext uri="{0D108BD9-81ED-4DB2-BD59-A6C34878D82A}">
                    <a16:rowId xmlns:a16="http://schemas.microsoft.com/office/drawing/2014/main" val="2743842752"/>
                  </a:ext>
                </a:extLst>
              </a:tr>
              <a:tr h="485140">
                <a:tc>
                  <a:txBody>
                    <a:bodyPr/>
                    <a:lstStyle/>
                    <a:p>
                      <a:r>
                        <a:rPr lang="et-EE" noProof="0" dirty="0"/>
                        <a:t>Helisalvestiste toimetamine transkriptsioonideks</a:t>
                      </a:r>
                      <a:r>
                        <a:rPr lang="en-US" noProof="0" dirty="0"/>
                        <a:t> </a:t>
                      </a:r>
                      <a:r>
                        <a:rPr lang="et-EE" noProof="0" dirty="0"/>
                        <a:t>kokku </a:t>
                      </a:r>
                      <a:r>
                        <a:rPr lang="en-US" noProof="0" dirty="0"/>
                        <a:t>4</a:t>
                      </a:r>
                      <a:r>
                        <a:rPr lang="et-EE" noProof="0" dirty="0"/>
                        <a:t> rühma arvestuslikult 14h helimaterjali, kogemuse järgi </a:t>
                      </a:r>
                      <a:r>
                        <a:rPr lang="en-US" noProof="0" dirty="0"/>
                        <a:t>72</a:t>
                      </a:r>
                      <a:r>
                        <a:rPr lang="et-EE" noProof="0" dirty="0"/>
                        <a:t>h tööd </a:t>
                      </a:r>
                    </a:p>
                  </a:txBody>
                  <a:tcPr/>
                </a:tc>
                <a:tc>
                  <a:txBody>
                    <a:bodyPr/>
                    <a:lstStyle/>
                    <a:p>
                      <a:r>
                        <a:rPr lang="en-US" dirty="0"/>
                        <a:t>1420</a:t>
                      </a:r>
                      <a:r>
                        <a:rPr lang="et-EE" dirty="0"/>
                        <a:t>€</a:t>
                      </a:r>
                      <a:endParaRPr lang="en-US" dirty="0"/>
                    </a:p>
                  </a:txBody>
                  <a:tcPr/>
                </a:tc>
                <a:extLst>
                  <a:ext uri="{0D108BD9-81ED-4DB2-BD59-A6C34878D82A}">
                    <a16:rowId xmlns:a16="http://schemas.microsoft.com/office/drawing/2014/main" val="3600534492"/>
                  </a:ext>
                </a:extLst>
              </a:tr>
              <a:tr h="370840">
                <a:tc>
                  <a:txBody>
                    <a:bodyPr/>
                    <a:lstStyle/>
                    <a:p>
                      <a:r>
                        <a:rPr lang="et-EE" dirty="0"/>
                        <a:t>Kinkekaardid (</a:t>
                      </a:r>
                      <a:r>
                        <a:rPr lang="en-US" dirty="0"/>
                        <a:t>3</a:t>
                      </a:r>
                      <a:r>
                        <a:rPr lang="et-EE" dirty="0"/>
                        <a:t>0€ õpetajatele). Kinkekaardi hinna sisse on arvestatud ka kinkemaks, mida uuringufirma peab tasuma. </a:t>
                      </a:r>
                      <a:endParaRPr lang="en-US" dirty="0"/>
                    </a:p>
                  </a:txBody>
                  <a:tcPr/>
                </a:tc>
                <a:tc>
                  <a:txBody>
                    <a:bodyPr/>
                    <a:lstStyle/>
                    <a:p>
                      <a:r>
                        <a:rPr lang="et-EE" dirty="0"/>
                        <a:t>1300€</a:t>
                      </a:r>
                      <a:endParaRPr lang="en-US" dirty="0"/>
                    </a:p>
                  </a:txBody>
                  <a:tcPr/>
                </a:tc>
                <a:extLst>
                  <a:ext uri="{0D108BD9-81ED-4DB2-BD59-A6C34878D82A}">
                    <a16:rowId xmlns:a16="http://schemas.microsoft.com/office/drawing/2014/main" val="1200991373"/>
                  </a:ext>
                </a:extLst>
              </a:tr>
              <a:tr h="370840">
                <a:tc>
                  <a:txBody>
                    <a:bodyPr/>
                    <a:lstStyle/>
                    <a:p>
                      <a:r>
                        <a:rPr lang="et-EE" dirty="0"/>
                        <a:t>Aruanne – jaotatud temaatilisteks plokkideks, kokkuvõte, järeldused</a:t>
                      </a:r>
                      <a:endParaRPr lang="en-US" dirty="0"/>
                    </a:p>
                  </a:txBody>
                  <a:tcPr/>
                </a:tc>
                <a:tc>
                  <a:txBody>
                    <a:bodyPr/>
                    <a:lstStyle/>
                    <a:p>
                      <a:r>
                        <a:rPr lang="et-EE" dirty="0"/>
                        <a:t>2900€</a:t>
                      </a:r>
                      <a:endParaRPr lang="en-US" dirty="0"/>
                    </a:p>
                  </a:txBody>
                  <a:tcPr/>
                </a:tc>
                <a:extLst>
                  <a:ext uri="{0D108BD9-81ED-4DB2-BD59-A6C34878D82A}">
                    <a16:rowId xmlns:a16="http://schemas.microsoft.com/office/drawing/2014/main" val="323692478"/>
                  </a:ext>
                </a:extLst>
              </a:tr>
              <a:tr h="370840">
                <a:tc>
                  <a:txBody>
                    <a:bodyPr/>
                    <a:lstStyle/>
                    <a:p>
                      <a:r>
                        <a:rPr lang="en-US" dirty="0" err="1"/>
                        <a:t>Käibemaksuta</a:t>
                      </a:r>
                      <a:endParaRPr lang="en-US" dirty="0"/>
                    </a:p>
                  </a:txBody>
                  <a:tcPr/>
                </a:tc>
                <a:tc>
                  <a:txBody>
                    <a:bodyPr/>
                    <a:lstStyle/>
                    <a:p>
                      <a:r>
                        <a:rPr lang="en-US" b="1" dirty="0"/>
                        <a:t>8</a:t>
                      </a:r>
                      <a:r>
                        <a:rPr lang="et-EE" b="1" dirty="0"/>
                        <a:t> </a:t>
                      </a:r>
                      <a:r>
                        <a:rPr lang="en-US" b="1" dirty="0"/>
                        <a:t>8</a:t>
                      </a:r>
                      <a:r>
                        <a:rPr lang="et-EE" b="1" dirty="0"/>
                        <a:t>00€ +KM </a:t>
                      </a:r>
                      <a:endParaRPr lang="en-US" b="1" dirty="0"/>
                    </a:p>
                  </a:txBody>
                  <a:tcPr/>
                </a:tc>
                <a:extLst>
                  <a:ext uri="{0D108BD9-81ED-4DB2-BD59-A6C34878D82A}">
                    <a16:rowId xmlns:a16="http://schemas.microsoft.com/office/drawing/2014/main" val="4043888176"/>
                  </a:ext>
                </a:extLst>
              </a:tr>
            </a:tbl>
          </a:graphicData>
        </a:graphic>
      </p:graphicFrame>
      <p:sp>
        <p:nvSpPr>
          <p:cNvPr id="3" name="Pealkiri 2">
            <a:extLst>
              <a:ext uri="{FF2B5EF4-FFF2-40B4-BE49-F238E27FC236}">
                <a16:creationId xmlns:a16="http://schemas.microsoft.com/office/drawing/2014/main" id="{A267A1EC-A536-B9ED-631C-2891C6718809}"/>
              </a:ext>
            </a:extLst>
          </p:cNvPr>
          <p:cNvSpPr>
            <a:spLocks noGrp="1"/>
          </p:cNvSpPr>
          <p:nvPr>
            <p:ph type="title"/>
          </p:nvPr>
        </p:nvSpPr>
        <p:spPr>
          <a:xfrm>
            <a:off x="1296293" y="746657"/>
            <a:ext cx="10051312" cy="425303"/>
          </a:xfrm>
        </p:spPr>
        <p:txBody>
          <a:bodyPr/>
          <a:lstStyle/>
          <a:p>
            <a:r>
              <a:rPr lang="et-EE" sz="3000" dirty="0"/>
              <a:t>Hinnakalkulatsioon </a:t>
            </a:r>
            <a:r>
              <a:rPr lang="en-US" sz="3000" dirty="0"/>
              <a:t>4</a:t>
            </a:r>
            <a:r>
              <a:rPr lang="et-EE" sz="3000" dirty="0"/>
              <a:t> rühma läbiviimiseks </a:t>
            </a:r>
            <a:endParaRPr lang="en-US" sz="3000" dirty="0"/>
          </a:p>
        </p:txBody>
      </p:sp>
      <p:sp>
        <p:nvSpPr>
          <p:cNvPr id="4" name="Rectangle 3">
            <a:extLst>
              <a:ext uri="{FF2B5EF4-FFF2-40B4-BE49-F238E27FC236}">
                <a16:creationId xmlns:a16="http://schemas.microsoft.com/office/drawing/2014/main" id="{087381C5-6DF2-2CD1-D9E9-FDE796587978}"/>
              </a:ext>
            </a:extLst>
          </p:cNvPr>
          <p:cNvSpPr/>
          <p:nvPr/>
        </p:nvSpPr>
        <p:spPr>
          <a:xfrm>
            <a:off x="1296293" y="4998318"/>
            <a:ext cx="8388350" cy="5601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fontAlgn="t"/>
            <a:r>
              <a:rPr lang="en-US" dirty="0" err="1"/>
              <a:t>Käibemaks</a:t>
            </a:r>
            <a:r>
              <a:rPr lang="et-EE" dirty="0"/>
              <a:t> </a:t>
            </a:r>
            <a:r>
              <a:rPr lang="en-US" dirty="0"/>
              <a:t>                                                                                    2112</a:t>
            </a:r>
            <a:r>
              <a:rPr lang="et-EE" dirty="0"/>
              <a:t>€</a:t>
            </a:r>
            <a:endParaRPr lang="en-US" dirty="0"/>
          </a:p>
        </p:txBody>
      </p:sp>
      <p:graphicFrame>
        <p:nvGraphicFramePr>
          <p:cNvPr id="7" name="Table 6">
            <a:extLst>
              <a:ext uri="{FF2B5EF4-FFF2-40B4-BE49-F238E27FC236}">
                <a16:creationId xmlns:a16="http://schemas.microsoft.com/office/drawing/2014/main" id="{89672312-1CD4-4C87-BDCB-F405B8EFBE6A}"/>
              </a:ext>
            </a:extLst>
          </p:cNvPr>
          <p:cNvGraphicFramePr>
            <a:graphicFrameLocks noGrp="1"/>
          </p:cNvGraphicFramePr>
          <p:nvPr>
            <p:extLst>
              <p:ext uri="{D42A27DB-BD31-4B8C-83A1-F6EECF244321}">
                <p14:modId xmlns:p14="http://schemas.microsoft.com/office/powerpoint/2010/main" val="299753265"/>
              </p:ext>
            </p:extLst>
          </p:nvPr>
        </p:nvGraphicFramePr>
        <p:xfrm>
          <a:off x="1296293" y="5558481"/>
          <a:ext cx="8388350" cy="560163"/>
        </p:xfrm>
        <a:graphic>
          <a:graphicData uri="http://schemas.openxmlformats.org/drawingml/2006/table">
            <a:tbl>
              <a:tblPr firstRow="1" bandRow="1">
                <a:tableStyleId>{5C22544A-7EE6-4342-B048-85BDC9FD1C3A}</a:tableStyleId>
              </a:tblPr>
              <a:tblGrid>
                <a:gridCol w="6450862">
                  <a:extLst>
                    <a:ext uri="{9D8B030D-6E8A-4147-A177-3AD203B41FA5}">
                      <a16:colId xmlns:a16="http://schemas.microsoft.com/office/drawing/2014/main" val="285158534"/>
                    </a:ext>
                  </a:extLst>
                </a:gridCol>
                <a:gridCol w="1937488">
                  <a:extLst>
                    <a:ext uri="{9D8B030D-6E8A-4147-A177-3AD203B41FA5}">
                      <a16:colId xmlns:a16="http://schemas.microsoft.com/office/drawing/2014/main" val="255637269"/>
                    </a:ext>
                  </a:extLst>
                </a:gridCol>
              </a:tblGrid>
              <a:tr h="560163">
                <a:tc>
                  <a:txBody>
                    <a:bodyPr/>
                    <a:lstStyle/>
                    <a:p>
                      <a:r>
                        <a:rPr lang="en-US" dirty="0"/>
                        <a:t>KOKKU (</a:t>
                      </a:r>
                      <a:r>
                        <a:rPr lang="en-US" dirty="0" err="1"/>
                        <a:t>kaibemaksuga</a:t>
                      </a:r>
                      <a:r>
                        <a:rPr lang="en-US" dirty="0"/>
                        <a:t>)</a:t>
                      </a:r>
                    </a:p>
                  </a:txBody>
                  <a:tcPr/>
                </a:tc>
                <a:tc>
                  <a:txBody>
                    <a:bodyPr/>
                    <a:lstStyle/>
                    <a:p>
                      <a:r>
                        <a:rPr lang="en-US" dirty="0"/>
                        <a:t>10912</a:t>
                      </a:r>
                      <a:r>
                        <a:rPr lang="et-EE" dirty="0"/>
                        <a:t>€</a:t>
                      </a:r>
                      <a:endParaRPr lang="en-US" dirty="0"/>
                    </a:p>
                  </a:txBody>
                  <a:tcPr/>
                </a:tc>
                <a:extLst>
                  <a:ext uri="{0D108BD9-81ED-4DB2-BD59-A6C34878D82A}">
                    <a16:rowId xmlns:a16="http://schemas.microsoft.com/office/drawing/2014/main" val="1356129185"/>
                  </a:ext>
                </a:extLst>
              </a:tr>
            </a:tbl>
          </a:graphicData>
        </a:graphic>
      </p:graphicFrame>
    </p:spTree>
    <p:extLst>
      <p:ext uri="{BB962C8B-B14F-4D97-AF65-F5344CB8AC3E}">
        <p14:creationId xmlns:p14="http://schemas.microsoft.com/office/powerpoint/2010/main" val="1804023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isu kohatäide 1">
            <a:extLst>
              <a:ext uri="{FF2B5EF4-FFF2-40B4-BE49-F238E27FC236}">
                <a16:creationId xmlns:a16="http://schemas.microsoft.com/office/drawing/2014/main" id="{5A3344F2-8D3F-44DA-EF8C-6C056E713B98}"/>
              </a:ext>
            </a:extLst>
          </p:cNvPr>
          <p:cNvSpPr>
            <a:spLocks noGrp="1"/>
          </p:cNvSpPr>
          <p:nvPr>
            <p:ph sz="half" idx="1"/>
          </p:nvPr>
        </p:nvSpPr>
        <p:spPr/>
        <p:txBody>
          <a:bodyPr/>
          <a:lstStyle/>
          <a:p>
            <a:r>
              <a:rPr lang="et-EE" dirty="0"/>
              <a:t>Pakkumus on jõus 35 kalendripäeva alates </a:t>
            </a:r>
            <a:r>
              <a:rPr lang="en-US" dirty="0"/>
              <a:t>08</a:t>
            </a:r>
            <a:r>
              <a:rPr lang="et-EE" dirty="0"/>
              <a:t>.</a:t>
            </a:r>
            <a:r>
              <a:rPr lang="en-US" dirty="0"/>
              <a:t>1</a:t>
            </a:r>
            <a:r>
              <a:rPr lang="et-EE" dirty="0"/>
              <a:t>0.202</a:t>
            </a:r>
            <a:r>
              <a:rPr lang="en-US" dirty="0"/>
              <a:t>5</a:t>
            </a:r>
            <a:endParaRPr lang="et-EE" dirty="0"/>
          </a:p>
          <a:p>
            <a:r>
              <a:rPr lang="et-EE" dirty="0"/>
              <a:t>Pakkumise koostas ja allkirjastas digitaalselt </a:t>
            </a:r>
            <a:r>
              <a:rPr lang="en-US" dirty="0"/>
              <a:t>Irina </a:t>
            </a:r>
            <a:r>
              <a:rPr lang="en-US" dirty="0" err="1"/>
              <a:t>Strapatšuk</a:t>
            </a:r>
            <a:r>
              <a:rPr lang="et-EE" dirty="0"/>
              <a:t>, uuringujuht</a:t>
            </a:r>
          </a:p>
          <a:p>
            <a:pPr marL="0" indent="0">
              <a:buNone/>
            </a:pPr>
            <a:r>
              <a:rPr lang="en-US" dirty="0" err="1"/>
              <a:t>Telefon</a:t>
            </a:r>
            <a:r>
              <a:rPr lang="en-US" dirty="0"/>
              <a:t>: 555 34 915</a:t>
            </a:r>
            <a:endParaRPr lang="et-EE" dirty="0"/>
          </a:p>
          <a:p>
            <a:pPr marL="0" indent="0">
              <a:buNone/>
            </a:pPr>
            <a:r>
              <a:rPr lang="en-US" dirty="0"/>
              <a:t>E-post: </a:t>
            </a:r>
            <a:r>
              <a:rPr lang="et-EE" dirty="0">
                <a:hlinkClick r:id="rId2"/>
              </a:rPr>
              <a:t>i</a:t>
            </a:r>
            <a:r>
              <a:rPr lang="en-US" dirty="0" err="1">
                <a:hlinkClick r:id="rId2"/>
              </a:rPr>
              <a:t>rina</a:t>
            </a:r>
            <a:r>
              <a:rPr lang="et-EE" dirty="0">
                <a:hlinkClick r:id="rId2"/>
              </a:rPr>
              <a:t>@turu-uuringute.ee</a:t>
            </a:r>
            <a:endParaRPr lang="et-EE"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865519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61C4ADC-4B30-4B2F-B8C2-2C014F546176}"/>
              </a:ext>
            </a:extLst>
          </p:cNvPr>
          <p:cNvSpPr>
            <a:spLocks noGrp="1"/>
          </p:cNvSpPr>
          <p:nvPr>
            <p:ph sz="half" idx="1"/>
          </p:nvPr>
        </p:nvSpPr>
        <p:spPr/>
        <p:txBody>
          <a:bodyPr/>
          <a:lstStyle/>
          <a:p>
            <a:r>
              <a:rPr lang="et-EE" sz="2000" dirty="0"/>
              <a:t>Turu-uuringute AS (registrikood 10220984) on erapooletu uuringufirma, mis tegutseb Eesti turul alates 1994. aastast, omades tänaseks uuringute läbiviimises enam kui 25 aasta pikkust kogemust. Ettevõtte omanikuks on Soome uuringufirma </a:t>
            </a:r>
            <a:r>
              <a:rPr lang="et-EE" sz="2000" u="sng" dirty="0" err="1">
                <a:hlinkClick r:id="rId2"/>
              </a:rPr>
              <a:t>Taloustutkimus</a:t>
            </a:r>
            <a:r>
              <a:rPr lang="et-EE" sz="2000" u="sng" dirty="0">
                <a:hlinkClick r:id="rId2"/>
              </a:rPr>
              <a:t> OY</a:t>
            </a:r>
            <a:r>
              <a:rPr lang="et-EE" sz="2000" dirty="0"/>
              <a:t>.</a:t>
            </a:r>
            <a:endParaRPr lang="en-US" sz="2000" dirty="0"/>
          </a:p>
          <a:p>
            <a:pPr marL="0" indent="0">
              <a:buNone/>
            </a:pPr>
            <a:endParaRPr lang="en-US" sz="2000" dirty="0"/>
          </a:p>
          <a:p>
            <a:r>
              <a:rPr lang="et-EE" sz="2000" dirty="0"/>
              <a:t>Oma töös toetume Rahvusvahelise Kaubanduskoja ning Euroopa Arvamus- ja Turundusuuringute Ühingu ESOMAR poolt turundus- ja arvamusuuringute korraldamiseks kehtestatud reeglistikule (</a:t>
            </a:r>
            <a:r>
              <a:rPr lang="et-EE" sz="2000" i="1" dirty="0"/>
              <a:t>ICC/ESOMAR International Code of Marketing and </a:t>
            </a:r>
            <a:r>
              <a:rPr lang="et-EE" sz="2000" i="1" dirty="0" err="1"/>
              <a:t>Social</a:t>
            </a:r>
            <a:r>
              <a:rPr lang="et-EE" sz="2000" i="1" dirty="0"/>
              <a:t> Research </a:t>
            </a:r>
            <a:r>
              <a:rPr lang="et-EE" sz="2000" i="1" dirty="0" err="1"/>
              <a:t>Practice</a:t>
            </a:r>
            <a:r>
              <a:rPr lang="et-EE" sz="2000" dirty="0"/>
              <a:t>). Turu-uuringute AS on </a:t>
            </a:r>
            <a:r>
              <a:rPr lang="et-EE" sz="2000" dirty="0" err="1"/>
              <a:t>ESOMARi</a:t>
            </a:r>
            <a:r>
              <a:rPr lang="et-EE" sz="2000" dirty="0"/>
              <a:t> liige. Kinnitame, et käesolevas pakkumuses kirjeldatud teenus vastab rahvusvahelistele uuringute läbiviimise standarditele ja on kooskõlas eetiliste normidega.  Pakkuja järgib oma tööprotsessides kehtivaid andmekaitsenõudeid.</a:t>
            </a:r>
            <a:endParaRPr lang="en-US" sz="2000" dirty="0"/>
          </a:p>
          <a:p>
            <a:endParaRPr lang="et-EE" sz="2000" dirty="0"/>
          </a:p>
          <a:p>
            <a:endParaRPr lang="en-GB" sz="2000" dirty="0"/>
          </a:p>
          <a:p>
            <a:pPr marL="0" indent="0">
              <a:buNone/>
            </a:pPr>
            <a:endParaRPr lang="en-GB" dirty="0"/>
          </a:p>
        </p:txBody>
      </p:sp>
      <p:sp>
        <p:nvSpPr>
          <p:cNvPr id="3" name="Title 2">
            <a:extLst>
              <a:ext uri="{FF2B5EF4-FFF2-40B4-BE49-F238E27FC236}">
                <a16:creationId xmlns:a16="http://schemas.microsoft.com/office/drawing/2014/main" id="{2A32C86C-1865-4FC6-901B-0616D588CD2C}"/>
              </a:ext>
            </a:extLst>
          </p:cNvPr>
          <p:cNvSpPr>
            <a:spLocks noGrp="1"/>
          </p:cNvSpPr>
          <p:nvPr>
            <p:ph type="title"/>
          </p:nvPr>
        </p:nvSpPr>
        <p:spPr>
          <a:xfrm>
            <a:off x="1535402" y="715994"/>
            <a:ext cx="10051312" cy="425303"/>
          </a:xfrm>
        </p:spPr>
        <p:txBody>
          <a:bodyPr/>
          <a:lstStyle/>
          <a:p>
            <a:r>
              <a:rPr lang="et-EE" sz="2000" b="1" dirty="0"/>
              <a:t>PAKKUJA LÜHITUTVUSTUS</a:t>
            </a:r>
            <a:endParaRPr lang="en-US" sz="2000" b="1" dirty="0"/>
          </a:p>
        </p:txBody>
      </p:sp>
    </p:spTree>
    <p:extLst>
      <p:ext uri="{BB962C8B-B14F-4D97-AF65-F5344CB8AC3E}">
        <p14:creationId xmlns:p14="http://schemas.microsoft.com/office/powerpoint/2010/main" val="2641103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658471-CD5C-6191-EA61-220DE23C6450}"/>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F3AE52-5975-123A-7AB1-6AA58A3D063F}"/>
              </a:ext>
            </a:extLst>
          </p:cNvPr>
          <p:cNvSpPr>
            <a:spLocks noGrp="1"/>
          </p:cNvSpPr>
          <p:nvPr>
            <p:ph sz="half" idx="1"/>
          </p:nvPr>
        </p:nvSpPr>
        <p:spPr/>
        <p:txBody>
          <a:bodyPr>
            <a:normAutofit fontScale="92500" lnSpcReduction="10000"/>
          </a:bodyPr>
          <a:lstStyle/>
          <a:p>
            <a:r>
              <a:rPr lang="et-EE" sz="2000" dirty="0"/>
              <a:t>Uuringu eesmärk on põhjalikult uurida haridusasutuste</a:t>
            </a:r>
            <a:r>
              <a:rPr lang="en-US" sz="2000" dirty="0"/>
              <a:t>s </a:t>
            </a:r>
            <a:r>
              <a:rPr lang="en-US" sz="2000" dirty="0" err="1"/>
              <a:t>töötavate</a:t>
            </a:r>
            <a:r>
              <a:rPr lang="et-EE" sz="2000" dirty="0"/>
              <a:t> õpetajate arvamusi ja praktilisi kogemusi elanikkonnakaitse pädevuste ja koolituste valdkonnas, et toetada pädevusmudeli rakendamist, arendada koostööd Päästeameti ja õpetajate vahel õpilaste elanikkonnakaitse alaste teadmiste kinnistamisel ning kaardistada õpetajatele suunatud koolituste tegelikud vajadused.</a:t>
            </a:r>
            <a:r>
              <a:rPr lang="en-US" sz="2000" dirty="0"/>
              <a:t> </a:t>
            </a:r>
          </a:p>
          <a:p>
            <a:pPr marL="0" indent="0">
              <a:buNone/>
            </a:pPr>
            <a:r>
              <a:rPr lang="et-EE" sz="2000" b="1" dirty="0">
                <a:solidFill>
                  <a:schemeClr val="accent1"/>
                </a:solidFill>
              </a:rPr>
              <a:t>SIHTRÜHMAD </a:t>
            </a:r>
          </a:p>
          <a:p>
            <a:r>
              <a:rPr lang="et-EE" sz="2000" dirty="0"/>
              <a:t>Uuring viiakse läbi fookusgruppide vormis (vajadusel ka veebi teel).</a:t>
            </a:r>
            <a:endParaRPr lang="en-US" sz="2000" dirty="0"/>
          </a:p>
          <a:p>
            <a:r>
              <a:rPr lang="et-EE" sz="2000" dirty="0"/>
              <a:t>Sihtrühmaks on haridusasutuste õpetajad Eesti neljast regioonist:</a:t>
            </a:r>
            <a:endParaRPr lang="en-US" sz="2000" dirty="0"/>
          </a:p>
          <a:p>
            <a:r>
              <a:rPr lang="et-EE" sz="2000" dirty="0"/>
              <a:t> • Põhja regiooni (Harjumaa ja Tallinn) – 10 osalejat;</a:t>
            </a:r>
            <a:endParaRPr lang="en-US" sz="2000" dirty="0"/>
          </a:p>
          <a:p>
            <a:r>
              <a:rPr lang="et-EE" sz="2000" dirty="0"/>
              <a:t> • Ida regiooni (Ida- ja Lääne-Virumaa) – 8 osalejat;</a:t>
            </a:r>
            <a:endParaRPr lang="en-US" sz="2000" dirty="0"/>
          </a:p>
          <a:p>
            <a:r>
              <a:rPr lang="et-EE" sz="2000" dirty="0"/>
              <a:t> • Lääne regiooni (Järvamaa, Raplamaa, Läänemaa, Pärnumaa, Hiiumaa, Saaremaa) – 8 osalejat;</a:t>
            </a:r>
            <a:endParaRPr lang="en-US" sz="2000" dirty="0"/>
          </a:p>
          <a:p>
            <a:r>
              <a:rPr lang="et-EE" sz="2000" dirty="0"/>
              <a:t> • Lõuna regiooni (Jõgevamaa, Tartumaa, Põlvamaa, Võrumaa, Valgamaa, Viljandimaa) – 8 osalejat; </a:t>
            </a:r>
            <a:endParaRPr lang="en-US" sz="2000" dirty="0"/>
          </a:p>
          <a:p>
            <a:r>
              <a:rPr lang="et-EE" sz="2000" dirty="0"/>
              <a:t>Osalejate valikul arvestatakse erineva suurusega koole, kooliastmeid ning nii õpetajaid, kellel on  ja kellel puudub kokkupuude elanikkonnakaitse teemaga.</a:t>
            </a:r>
            <a:endParaRPr lang="en-US" sz="2000" dirty="0"/>
          </a:p>
          <a:p>
            <a:endParaRPr lang="et-EE" sz="2000" dirty="0"/>
          </a:p>
          <a:p>
            <a:endParaRPr lang="en-GB" sz="2000" dirty="0"/>
          </a:p>
          <a:p>
            <a:pPr marL="0" indent="0">
              <a:buNone/>
            </a:pPr>
            <a:endParaRPr lang="en-GB" dirty="0"/>
          </a:p>
        </p:txBody>
      </p:sp>
      <p:sp>
        <p:nvSpPr>
          <p:cNvPr id="3" name="Title 2">
            <a:extLst>
              <a:ext uri="{FF2B5EF4-FFF2-40B4-BE49-F238E27FC236}">
                <a16:creationId xmlns:a16="http://schemas.microsoft.com/office/drawing/2014/main" id="{7E00372C-7E40-8714-78C1-8C5FD7910F00}"/>
              </a:ext>
            </a:extLst>
          </p:cNvPr>
          <p:cNvSpPr>
            <a:spLocks noGrp="1"/>
          </p:cNvSpPr>
          <p:nvPr>
            <p:ph type="title"/>
          </p:nvPr>
        </p:nvSpPr>
        <p:spPr>
          <a:xfrm>
            <a:off x="1535402" y="621104"/>
            <a:ext cx="10051312" cy="425303"/>
          </a:xfrm>
        </p:spPr>
        <p:txBody>
          <a:bodyPr/>
          <a:lstStyle/>
          <a:p>
            <a:r>
              <a:rPr lang="et-EE" sz="3000" dirty="0"/>
              <a:t>Eesmärk ja sihtrühmad </a:t>
            </a:r>
            <a:endParaRPr lang="en-GB" sz="3000" dirty="0"/>
          </a:p>
        </p:txBody>
      </p:sp>
    </p:spTree>
    <p:extLst>
      <p:ext uri="{BB962C8B-B14F-4D97-AF65-F5344CB8AC3E}">
        <p14:creationId xmlns:p14="http://schemas.microsoft.com/office/powerpoint/2010/main" val="1440452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F6225-0C46-446F-8E8B-79EB77887B6F}"/>
              </a:ext>
            </a:extLst>
          </p:cNvPr>
          <p:cNvSpPr>
            <a:spLocks noGrp="1"/>
          </p:cNvSpPr>
          <p:nvPr>
            <p:ph type="title"/>
          </p:nvPr>
        </p:nvSpPr>
        <p:spPr>
          <a:xfrm>
            <a:off x="1372399" y="623832"/>
            <a:ext cx="10715626" cy="425303"/>
          </a:xfrm>
        </p:spPr>
        <p:txBody>
          <a:bodyPr/>
          <a:lstStyle/>
          <a:p>
            <a:r>
              <a:rPr lang="et-EE" sz="3000" dirty="0"/>
              <a:t>Projekti läbiviija kogemus venekeelsete rühmadega ja rollid</a:t>
            </a:r>
            <a:endParaRPr lang="en-GB" sz="3000" dirty="0"/>
          </a:p>
        </p:txBody>
      </p:sp>
      <p:sp>
        <p:nvSpPr>
          <p:cNvPr id="3" name="Content Placeholder 2">
            <a:extLst>
              <a:ext uri="{FF2B5EF4-FFF2-40B4-BE49-F238E27FC236}">
                <a16:creationId xmlns:a16="http://schemas.microsoft.com/office/drawing/2014/main" id="{4ED0299C-2DC9-4D03-91B7-5CF5E878CB25}"/>
              </a:ext>
            </a:extLst>
          </p:cNvPr>
          <p:cNvSpPr>
            <a:spLocks noGrp="1"/>
          </p:cNvSpPr>
          <p:nvPr>
            <p:ph sz="half" idx="1"/>
          </p:nvPr>
        </p:nvSpPr>
        <p:spPr>
          <a:xfrm>
            <a:off x="1372399" y="1872853"/>
            <a:ext cx="6062933" cy="5376061"/>
          </a:xfrm>
        </p:spPr>
        <p:txBody>
          <a:bodyPr>
            <a:normAutofit/>
          </a:bodyPr>
          <a:lstStyle/>
          <a:p>
            <a:pPr marL="0" indent="0">
              <a:buNone/>
            </a:pPr>
            <a:r>
              <a:rPr lang="et-EE" b="1" dirty="0"/>
              <a:t>Töö:</a:t>
            </a:r>
          </a:p>
          <a:p>
            <a:pPr marL="0" indent="0">
              <a:buNone/>
            </a:pPr>
            <a:r>
              <a:rPr lang="et-EE" dirty="0"/>
              <a:t>Turu-uuringute AS alates 2016</a:t>
            </a:r>
          </a:p>
          <a:p>
            <a:pPr marL="0" indent="0">
              <a:buNone/>
            </a:pPr>
            <a:r>
              <a:rPr lang="et-EE" dirty="0"/>
              <a:t>Saar </a:t>
            </a:r>
            <a:r>
              <a:rPr lang="et-EE" dirty="0" err="1"/>
              <a:t>Poll</a:t>
            </a:r>
            <a:r>
              <a:rPr lang="et-EE" dirty="0"/>
              <a:t> 1990-2016</a:t>
            </a:r>
            <a:endParaRPr lang="et-EE" b="1" dirty="0"/>
          </a:p>
          <a:p>
            <a:r>
              <a:rPr lang="et-EE" b="1" dirty="0"/>
              <a:t>Haridus</a:t>
            </a:r>
          </a:p>
          <a:p>
            <a:pPr marL="0" indent="0">
              <a:buNone/>
            </a:pPr>
            <a:r>
              <a:rPr lang="et-EE" dirty="0"/>
              <a:t>Tallinna Ülikool, 2004, vene filoloogia, spetsialiseerunud tõlgetele</a:t>
            </a:r>
          </a:p>
          <a:p>
            <a:pPr marL="0" indent="0">
              <a:buNone/>
            </a:pPr>
            <a:r>
              <a:rPr lang="et-EE" dirty="0"/>
              <a:t>Tallinna Ülikool 2002, slaavi filoloogia  </a:t>
            </a:r>
            <a:endParaRPr lang="et-EE" b="1" dirty="0"/>
          </a:p>
          <a:p>
            <a:r>
              <a:rPr lang="et-EE" b="1" dirty="0"/>
              <a:t>Kogemus</a:t>
            </a:r>
            <a:r>
              <a:rPr lang="en-GB" b="1" dirty="0"/>
              <a:t> </a:t>
            </a:r>
            <a:endParaRPr lang="et-EE" b="1" dirty="0"/>
          </a:p>
          <a:p>
            <a:pPr marL="0" indent="0">
              <a:buNone/>
            </a:pPr>
            <a:r>
              <a:rPr lang="et-EE" dirty="0"/>
              <a:t>Alates 1994. aastast läbi viinud ligi 400 rühma paljudes eluvaldkondades nii lõpp- kui äritarbijaga, samuti avaliku sektori esindajatega</a:t>
            </a:r>
            <a:r>
              <a:rPr lang="en-US" dirty="0"/>
              <a:t>.</a:t>
            </a:r>
            <a:br>
              <a:rPr lang="en-US" dirty="0"/>
            </a:br>
            <a:r>
              <a:rPr lang="en-US" dirty="0" err="1"/>
              <a:t>Üle</a:t>
            </a:r>
            <a:r>
              <a:rPr lang="en-US" dirty="0"/>
              <a:t> </a:t>
            </a:r>
            <a:r>
              <a:rPr lang="en-US" dirty="0" err="1"/>
              <a:t>kolmekümneaastane</a:t>
            </a:r>
            <a:r>
              <a:rPr lang="en-US" dirty="0"/>
              <a:t> </a:t>
            </a:r>
            <a:r>
              <a:rPr lang="en-US" dirty="0" err="1"/>
              <a:t>kogemus</a:t>
            </a:r>
            <a:r>
              <a:rPr lang="en-US" dirty="0"/>
              <a:t> </a:t>
            </a:r>
            <a:r>
              <a:rPr lang="en-US" dirty="0" err="1"/>
              <a:t>andmeanaküütikuna</a:t>
            </a:r>
            <a:r>
              <a:rPr lang="en-US" dirty="0"/>
              <a:t> ja </a:t>
            </a:r>
            <a:r>
              <a:rPr lang="en-US" dirty="0" err="1"/>
              <a:t>uuringujuhina</a:t>
            </a:r>
            <a:r>
              <a:rPr lang="en-US" dirty="0"/>
              <a:t>.</a:t>
            </a:r>
            <a:endParaRPr lang="et-EE" dirty="0"/>
          </a:p>
          <a:p>
            <a:r>
              <a:rPr lang="et-EE" b="1" dirty="0"/>
              <a:t>Roll käesolevas uuringus</a:t>
            </a:r>
          </a:p>
          <a:p>
            <a:pPr marL="0" indent="0">
              <a:buNone/>
            </a:pPr>
            <a:r>
              <a:rPr lang="et-EE" dirty="0"/>
              <a:t>Suhtlus Tellijaga, värbamisse ja modereerimisjuhendi kooskõlastamine, rühmade läbiviimine, lõpparuande koostamine </a:t>
            </a:r>
            <a:endParaRPr lang="en-GB" dirty="0"/>
          </a:p>
        </p:txBody>
      </p:sp>
      <p:sp>
        <p:nvSpPr>
          <p:cNvPr id="5" name="Subtitle 4">
            <a:extLst>
              <a:ext uri="{FF2B5EF4-FFF2-40B4-BE49-F238E27FC236}">
                <a16:creationId xmlns:a16="http://schemas.microsoft.com/office/drawing/2014/main" id="{1494DCA1-87BF-4DC4-A5A0-B470470FE989}"/>
              </a:ext>
            </a:extLst>
          </p:cNvPr>
          <p:cNvSpPr>
            <a:spLocks noGrp="1"/>
          </p:cNvSpPr>
          <p:nvPr>
            <p:ph type="subTitle" idx="14"/>
          </p:nvPr>
        </p:nvSpPr>
        <p:spPr>
          <a:xfrm>
            <a:off x="1372399" y="1158953"/>
            <a:ext cx="10051312" cy="435932"/>
          </a:xfrm>
        </p:spPr>
        <p:txBody>
          <a:bodyPr/>
          <a:lstStyle/>
          <a:p>
            <a:r>
              <a:rPr lang="et-EE" b="1" dirty="0"/>
              <a:t>Irina </a:t>
            </a:r>
            <a:r>
              <a:rPr lang="et-EE" b="1" dirty="0" err="1"/>
              <a:t>Strapatšuk</a:t>
            </a:r>
            <a:endParaRPr lang="en-GB" dirty="0"/>
          </a:p>
        </p:txBody>
      </p:sp>
      <p:sp>
        <p:nvSpPr>
          <p:cNvPr id="4" name="TextBox 3">
            <a:extLst>
              <a:ext uri="{FF2B5EF4-FFF2-40B4-BE49-F238E27FC236}">
                <a16:creationId xmlns:a16="http://schemas.microsoft.com/office/drawing/2014/main" id="{FE5B90C5-CABD-46AD-B224-DF7FA1B2EA54}"/>
              </a:ext>
            </a:extLst>
          </p:cNvPr>
          <p:cNvSpPr txBox="1"/>
          <p:nvPr/>
        </p:nvSpPr>
        <p:spPr>
          <a:xfrm>
            <a:off x="7696625" y="4560884"/>
            <a:ext cx="184731" cy="246221"/>
          </a:xfrm>
          <a:prstGeom prst="rect">
            <a:avLst/>
          </a:prstGeom>
          <a:noFill/>
        </p:spPr>
        <p:txBody>
          <a:bodyPr wrap="none" rtlCol="0">
            <a:spAutoFit/>
          </a:bodyPr>
          <a:lstStyle/>
          <a:p>
            <a:endParaRPr lang="en-GB" sz="1000" dirty="0"/>
          </a:p>
        </p:txBody>
      </p:sp>
      <p:pic>
        <p:nvPicPr>
          <p:cNvPr id="9" name="Content Placeholder 8">
            <a:extLst>
              <a:ext uri="{FF2B5EF4-FFF2-40B4-BE49-F238E27FC236}">
                <a16:creationId xmlns:a16="http://schemas.microsoft.com/office/drawing/2014/main" id="{227EDCB2-56B3-4911-9CF4-5F8CFCC429D0}"/>
              </a:ext>
            </a:extLst>
          </p:cNvPr>
          <p:cNvPicPr>
            <a:picLocks noGrp="1" noChangeAspect="1" noChangeArrowheads="1"/>
          </p:cNvPicPr>
          <p:nvPr>
            <p:ph sz="half" idx="13"/>
          </p:nvPr>
        </p:nvPicPr>
        <p:blipFill>
          <a:blip r:embed="rId2" cstate="print"/>
          <a:srcRect/>
          <a:stretch>
            <a:fillRect/>
          </a:stretch>
        </p:blipFill>
        <p:spPr bwMode="auto">
          <a:xfrm>
            <a:off x="8239071" y="1790967"/>
            <a:ext cx="2431568" cy="3540004"/>
          </a:xfrm>
          <a:prstGeom prst="rect">
            <a:avLst/>
          </a:prstGeom>
          <a:noFill/>
        </p:spPr>
      </p:pic>
    </p:spTree>
    <p:extLst>
      <p:ext uri="{BB962C8B-B14F-4D97-AF65-F5344CB8AC3E}">
        <p14:creationId xmlns:p14="http://schemas.microsoft.com/office/powerpoint/2010/main" val="492801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F6225-0C46-446F-8E8B-79EB77887B6F}"/>
              </a:ext>
            </a:extLst>
          </p:cNvPr>
          <p:cNvSpPr>
            <a:spLocks noGrp="1"/>
          </p:cNvSpPr>
          <p:nvPr>
            <p:ph type="title"/>
          </p:nvPr>
        </p:nvSpPr>
        <p:spPr/>
        <p:txBody>
          <a:bodyPr/>
          <a:lstStyle/>
          <a:p>
            <a:r>
              <a:rPr lang="et-EE" sz="3000" dirty="0"/>
              <a:t>Projekti läbiviija kogemus ja rollid</a:t>
            </a:r>
            <a:endParaRPr lang="en-GB" sz="3000" dirty="0"/>
          </a:p>
        </p:txBody>
      </p:sp>
      <p:sp>
        <p:nvSpPr>
          <p:cNvPr id="3" name="Content Placeholder 2">
            <a:extLst>
              <a:ext uri="{FF2B5EF4-FFF2-40B4-BE49-F238E27FC236}">
                <a16:creationId xmlns:a16="http://schemas.microsoft.com/office/drawing/2014/main" id="{4ED0299C-2DC9-4D03-91B7-5CF5E878CB25}"/>
              </a:ext>
            </a:extLst>
          </p:cNvPr>
          <p:cNvSpPr>
            <a:spLocks noGrp="1"/>
          </p:cNvSpPr>
          <p:nvPr>
            <p:ph sz="half" idx="1"/>
          </p:nvPr>
        </p:nvSpPr>
        <p:spPr>
          <a:xfrm>
            <a:off x="1302488" y="1376919"/>
            <a:ext cx="6062933" cy="5376061"/>
          </a:xfrm>
        </p:spPr>
        <p:txBody>
          <a:bodyPr>
            <a:normAutofit/>
          </a:bodyPr>
          <a:lstStyle/>
          <a:p>
            <a:pPr marL="0" indent="0">
              <a:buNone/>
            </a:pPr>
            <a:r>
              <a:rPr lang="et-EE" b="1" dirty="0"/>
              <a:t>Töö:</a:t>
            </a:r>
          </a:p>
          <a:p>
            <a:pPr marL="0" indent="0">
              <a:buNone/>
            </a:pPr>
            <a:r>
              <a:rPr lang="et-EE" dirty="0"/>
              <a:t>Turu-uuringute AS alates 2015</a:t>
            </a:r>
          </a:p>
          <a:p>
            <a:pPr marL="0" indent="0">
              <a:buNone/>
            </a:pPr>
            <a:r>
              <a:rPr lang="et-EE" dirty="0"/>
              <a:t>Enne seda AC Nielsen, Saar </a:t>
            </a:r>
            <a:r>
              <a:rPr lang="et-EE" dirty="0" err="1"/>
              <a:t>Poll</a:t>
            </a:r>
            <a:endParaRPr lang="et-EE" dirty="0"/>
          </a:p>
          <a:p>
            <a:r>
              <a:rPr lang="et-EE" b="1" dirty="0"/>
              <a:t>Haridus</a:t>
            </a:r>
          </a:p>
          <a:p>
            <a:pPr marL="0" indent="0">
              <a:buNone/>
            </a:pPr>
            <a:r>
              <a:rPr lang="et-EE" dirty="0"/>
              <a:t>Tallinna Ülikool, psühholoogia</a:t>
            </a:r>
          </a:p>
          <a:p>
            <a:pPr marL="0" indent="0">
              <a:buNone/>
            </a:pPr>
            <a:r>
              <a:rPr lang="et-EE" dirty="0"/>
              <a:t>Tartu Ülikool, inglise filoloogia</a:t>
            </a:r>
            <a:endParaRPr lang="en-GB" dirty="0"/>
          </a:p>
          <a:p>
            <a:pPr marL="0" indent="0">
              <a:buNone/>
            </a:pPr>
            <a:endParaRPr lang="et-EE" b="1" dirty="0"/>
          </a:p>
          <a:p>
            <a:r>
              <a:rPr lang="et-EE" b="1" dirty="0"/>
              <a:t>Kogemus</a:t>
            </a:r>
            <a:r>
              <a:rPr lang="en-GB" b="1" dirty="0"/>
              <a:t> </a:t>
            </a:r>
            <a:endParaRPr lang="et-EE" b="1" dirty="0"/>
          </a:p>
          <a:p>
            <a:pPr marL="0" indent="0">
              <a:buNone/>
            </a:pPr>
            <a:r>
              <a:rPr lang="et-EE" dirty="0"/>
              <a:t>Alates 1997. aastast läbi viinud  intervjuusid ja </a:t>
            </a:r>
            <a:r>
              <a:rPr lang="et-EE" dirty="0" err="1"/>
              <a:t>modereerinud</a:t>
            </a:r>
            <a:r>
              <a:rPr lang="et-EE" dirty="0"/>
              <a:t> fookusrühmi paljudes eluvaldkondades nii lõpp- kui äritarbijaga, samuti avaliku sektori esindajatega. </a:t>
            </a:r>
          </a:p>
          <a:p>
            <a:pPr marL="0" indent="0">
              <a:buNone/>
            </a:pPr>
            <a:r>
              <a:rPr lang="et-EE" dirty="0">
                <a:solidFill>
                  <a:srgbClr val="FF0000"/>
                </a:solidFill>
              </a:rPr>
              <a:t>Laste/noorte intervjueerimine</a:t>
            </a:r>
            <a:r>
              <a:rPr lang="et-EE" dirty="0"/>
              <a:t> – rühmad teemal suitsetamine ja narkootikumide tarbimine 4-6 klassi õpilaste hulgas. </a:t>
            </a:r>
          </a:p>
          <a:p>
            <a:pPr marL="0" indent="0">
              <a:buNone/>
            </a:pPr>
            <a:r>
              <a:rPr lang="et-EE" dirty="0"/>
              <a:t>Gümnaasiumiõpilased, poiste kaitseväkke mineku tahe</a:t>
            </a:r>
            <a:endParaRPr lang="et-EE" b="1" dirty="0"/>
          </a:p>
          <a:p>
            <a:r>
              <a:rPr lang="et-EE" b="1" dirty="0"/>
              <a:t>Roll käesolevas uuringus</a:t>
            </a:r>
          </a:p>
          <a:p>
            <a:pPr marL="0" indent="0">
              <a:buNone/>
            </a:pPr>
            <a:r>
              <a:rPr lang="et-EE" dirty="0"/>
              <a:t>Värbamise administreerimine (suhtlus võimalike osalejatega), rühmade läbiviimine, transkriptsioonide (kõnesüntees) toimetamine, lõpparuande koostamine. </a:t>
            </a:r>
            <a:endParaRPr lang="en-GB" dirty="0"/>
          </a:p>
        </p:txBody>
      </p:sp>
      <p:sp>
        <p:nvSpPr>
          <p:cNvPr id="5" name="Subtitle 4">
            <a:extLst>
              <a:ext uri="{FF2B5EF4-FFF2-40B4-BE49-F238E27FC236}">
                <a16:creationId xmlns:a16="http://schemas.microsoft.com/office/drawing/2014/main" id="{1494DCA1-87BF-4DC4-A5A0-B470470FE989}"/>
              </a:ext>
            </a:extLst>
          </p:cNvPr>
          <p:cNvSpPr>
            <a:spLocks noGrp="1"/>
          </p:cNvSpPr>
          <p:nvPr>
            <p:ph type="subTitle" idx="14"/>
          </p:nvPr>
        </p:nvSpPr>
        <p:spPr/>
        <p:txBody>
          <a:bodyPr/>
          <a:lstStyle/>
          <a:p>
            <a:r>
              <a:rPr lang="et-EE" b="1" dirty="0"/>
              <a:t>Kaja Södor</a:t>
            </a:r>
            <a:endParaRPr lang="en-GB" dirty="0"/>
          </a:p>
        </p:txBody>
      </p:sp>
      <p:sp>
        <p:nvSpPr>
          <p:cNvPr id="4" name="TextBox 3">
            <a:extLst>
              <a:ext uri="{FF2B5EF4-FFF2-40B4-BE49-F238E27FC236}">
                <a16:creationId xmlns:a16="http://schemas.microsoft.com/office/drawing/2014/main" id="{FE5B90C5-CABD-46AD-B224-DF7FA1B2EA54}"/>
              </a:ext>
            </a:extLst>
          </p:cNvPr>
          <p:cNvSpPr txBox="1"/>
          <p:nvPr/>
        </p:nvSpPr>
        <p:spPr>
          <a:xfrm>
            <a:off x="7696625" y="4560884"/>
            <a:ext cx="184731" cy="246221"/>
          </a:xfrm>
          <a:prstGeom prst="rect">
            <a:avLst/>
          </a:prstGeom>
          <a:noFill/>
        </p:spPr>
        <p:txBody>
          <a:bodyPr wrap="none" rtlCol="0">
            <a:spAutoFit/>
          </a:bodyPr>
          <a:lstStyle/>
          <a:p>
            <a:endParaRPr lang="en-GB" sz="1000" dirty="0"/>
          </a:p>
        </p:txBody>
      </p:sp>
      <p:pic>
        <p:nvPicPr>
          <p:cNvPr id="10" name="Sisu kohatäide 9">
            <a:extLst>
              <a:ext uri="{FF2B5EF4-FFF2-40B4-BE49-F238E27FC236}">
                <a16:creationId xmlns:a16="http://schemas.microsoft.com/office/drawing/2014/main" id="{30C72B74-A1EB-D030-C826-D28D0FF35642}"/>
              </a:ext>
            </a:extLst>
          </p:cNvPr>
          <p:cNvPicPr>
            <a:picLocks noGrp="1" noChangeAspect="1"/>
          </p:cNvPicPr>
          <p:nvPr>
            <p:ph sz="half" idx="13"/>
          </p:nvPr>
        </p:nvPicPr>
        <p:blipFill>
          <a:blip r:embed="rId2"/>
          <a:stretch>
            <a:fillRect/>
          </a:stretch>
        </p:blipFill>
        <p:spPr>
          <a:xfrm>
            <a:off x="8279468" y="1376919"/>
            <a:ext cx="2899891" cy="3632949"/>
          </a:xfrm>
        </p:spPr>
      </p:pic>
    </p:spTree>
    <p:extLst>
      <p:ext uri="{BB962C8B-B14F-4D97-AF65-F5344CB8AC3E}">
        <p14:creationId xmlns:p14="http://schemas.microsoft.com/office/powerpoint/2010/main" val="449989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ABEEF6-F9E5-4165-BF54-8BC8D392D96F}"/>
              </a:ext>
            </a:extLst>
          </p:cNvPr>
          <p:cNvSpPr>
            <a:spLocks noGrp="1"/>
          </p:cNvSpPr>
          <p:nvPr>
            <p:ph type="title"/>
          </p:nvPr>
        </p:nvSpPr>
        <p:spPr>
          <a:xfrm>
            <a:off x="1509522" y="646983"/>
            <a:ext cx="10051312" cy="425303"/>
          </a:xfrm>
        </p:spPr>
        <p:txBody>
          <a:bodyPr/>
          <a:lstStyle/>
          <a:p>
            <a:r>
              <a:rPr lang="et-EE" sz="2800" dirty="0"/>
              <a:t>Fookusrühm töös. Me hoiame osalejate anonüümsust ja videosalvestisi välja ei anna. Audiosalvestised laeme pilve (meie ekstranetti) ja teeme tellijale soovi korral kättesaadavaks.  </a:t>
            </a:r>
            <a:endParaRPr lang="en-GB" sz="2800" dirty="0"/>
          </a:p>
        </p:txBody>
      </p:sp>
      <p:pic>
        <p:nvPicPr>
          <p:cNvPr id="5" name="Picture 2">
            <a:extLst>
              <a:ext uri="{FF2B5EF4-FFF2-40B4-BE49-F238E27FC236}">
                <a16:creationId xmlns:a16="http://schemas.microsoft.com/office/drawing/2014/main" id="{EB3D647F-D94E-4097-846E-00F28412256F}"/>
              </a:ext>
            </a:extLst>
          </p:cNvPr>
          <p:cNvPicPr>
            <a:picLocks noGrp="1" noChangeAspect="1" noChangeArrowheads="1"/>
          </p:cNvPicPr>
          <p:nvPr>
            <p:ph sz="half" idx="1"/>
          </p:nvPr>
        </p:nvPicPr>
        <p:blipFill>
          <a:blip r:embed="rId2" cstate="print"/>
          <a:srcRect/>
          <a:stretch>
            <a:fillRect/>
          </a:stretch>
        </p:blipFill>
        <p:spPr bwMode="auto">
          <a:xfrm>
            <a:off x="2449258" y="2466487"/>
            <a:ext cx="6970787" cy="4082340"/>
          </a:xfrm>
          <a:prstGeom prst="rect">
            <a:avLst/>
          </a:prstGeom>
          <a:noFill/>
          <a:ln w="9525">
            <a:noFill/>
            <a:miter lim="800000"/>
            <a:headEnd/>
            <a:tailEnd/>
          </a:ln>
        </p:spPr>
      </p:pic>
    </p:spTree>
    <p:extLst>
      <p:ext uri="{BB962C8B-B14F-4D97-AF65-F5344CB8AC3E}">
        <p14:creationId xmlns:p14="http://schemas.microsoft.com/office/powerpoint/2010/main" val="3594617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F3CC52-97C6-40F8-A480-B688076EAA4C}"/>
              </a:ext>
            </a:extLst>
          </p:cNvPr>
          <p:cNvSpPr>
            <a:spLocks noGrp="1"/>
          </p:cNvSpPr>
          <p:nvPr>
            <p:ph type="title"/>
          </p:nvPr>
        </p:nvSpPr>
        <p:spPr>
          <a:xfrm>
            <a:off x="1431884" y="690116"/>
            <a:ext cx="10051312" cy="425303"/>
          </a:xfrm>
        </p:spPr>
        <p:txBody>
          <a:bodyPr/>
          <a:lstStyle/>
          <a:p>
            <a:r>
              <a:rPr lang="et-EE" sz="3000" dirty="0"/>
              <a:t>Covid-epideemia tõttu hakkasime fookusrühmi läbi viima virtuaalselt. Esialgu kartsime, et puudu jääb silmast-silma („päriselu“) toimuvast interaktsioonist. Kartus osutus asjatuks, ja lisaks saame </a:t>
            </a:r>
            <a:r>
              <a:rPr lang="et-EE" sz="3000" dirty="0" err="1"/>
              <a:t>onlainis</a:t>
            </a:r>
            <a:r>
              <a:rPr lang="et-EE" sz="3000" dirty="0"/>
              <a:t> osalejaid vestlusse kaasata erinevatest Eesti piirkondadest. </a:t>
            </a:r>
            <a:endParaRPr lang="en-GB" sz="3000" dirty="0"/>
          </a:p>
        </p:txBody>
      </p:sp>
      <p:pic>
        <p:nvPicPr>
          <p:cNvPr id="5" name="Content Placeholder 3" descr="IMG_1511.JPG">
            <a:extLst>
              <a:ext uri="{FF2B5EF4-FFF2-40B4-BE49-F238E27FC236}">
                <a16:creationId xmlns:a16="http://schemas.microsoft.com/office/drawing/2014/main" id="{B4B6798D-137C-4AD8-BD66-7196815F1A76}"/>
              </a:ext>
            </a:extLst>
          </p:cNvPr>
          <p:cNvPicPr>
            <a:picLocks noGrp="1" noChangeAspect="1"/>
          </p:cNvPicPr>
          <p:nvPr>
            <p:ph sz="half" idx="1"/>
          </p:nvPr>
        </p:nvPicPr>
        <p:blipFill>
          <a:blip r:embed="rId2" cstate="print"/>
          <a:stretch>
            <a:fillRect/>
          </a:stretch>
        </p:blipFill>
        <p:spPr>
          <a:xfrm>
            <a:off x="2329133" y="2941608"/>
            <a:ext cx="6935638" cy="3658112"/>
          </a:xfrm>
        </p:spPr>
      </p:pic>
    </p:spTree>
    <p:extLst>
      <p:ext uri="{BB962C8B-B14F-4D97-AF65-F5344CB8AC3E}">
        <p14:creationId xmlns:p14="http://schemas.microsoft.com/office/powerpoint/2010/main" val="3952645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62BC7CB0-2EFA-E4FC-DE81-373CFFA19C21}"/>
              </a:ext>
            </a:extLst>
          </p:cNvPr>
          <p:cNvSpPr>
            <a:spLocks noGrp="1"/>
          </p:cNvSpPr>
          <p:nvPr>
            <p:ph type="ctrTitle"/>
          </p:nvPr>
        </p:nvSpPr>
        <p:spPr>
          <a:xfrm>
            <a:off x="2467971" y="4801929"/>
            <a:ext cx="9051380" cy="861238"/>
          </a:xfrm>
        </p:spPr>
        <p:txBody>
          <a:bodyPr>
            <a:normAutofit fontScale="90000"/>
          </a:bodyPr>
          <a:lstStyle/>
          <a:p>
            <a:r>
              <a:rPr lang="et-EE" sz="4000" dirty="0"/>
              <a:t>Turu-uuringute AS-i panus uuringusse</a:t>
            </a:r>
            <a:br>
              <a:rPr lang="et-EE" sz="4000" dirty="0"/>
            </a:br>
            <a:r>
              <a:rPr lang="et-EE" sz="4000" dirty="0"/>
              <a:t>(kohustused pakkujale)</a:t>
            </a:r>
            <a:br>
              <a:rPr lang="et-EE" sz="4000" dirty="0"/>
            </a:br>
            <a:endParaRPr lang="en-US" sz="4000" dirty="0"/>
          </a:p>
        </p:txBody>
      </p:sp>
    </p:spTree>
    <p:extLst>
      <p:ext uri="{BB962C8B-B14F-4D97-AF65-F5344CB8AC3E}">
        <p14:creationId xmlns:p14="http://schemas.microsoft.com/office/powerpoint/2010/main" val="3276918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isu kohatäide 1">
            <a:extLst>
              <a:ext uri="{FF2B5EF4-FFF2-40B4-BE49-F238E27FC236}">
                <a16:creationId xmlns:a16="http://schemas.microsoft.com/office/drawing/2014/main" id="{6678CCFC-999B-C7C4-69CB-12A09A4A0E59}"/>
              </a:ext>
            </a:extLst>
          </p:cNvPr>
          <p:cNvSpPr>
            <a:spLocks noGrp="1"/>
          </p:cNvSpPr>
          <p:nvPr>
            <p:ph sz="half" idx="1"/>
          </p:nvPr>
        </p:nvSpPr>
        <p:spPr>
          <a:xfrm>
            <a:off x="1302488" y="1670641"/>
            <a:ext cx="7363078" cy="5187359"/>
          </a:xfrm>
        </p:spPr>
        <p:txBody>
          <a:bodyPr>
            <a:normAutofit/>
          </a:bodyPr>
          <a:lstStyle/>
          <a:p>
            <a:pPr marL="0" indent="0">
              <a:buNone/>
            </a:pPr>
            <a:r>
              <a:rPr lang="et-EE" b="1" dirty="0">
                <a:solidFill>
                  <a:schemeClr val="accent1"/>
                </a:solidFill>
              </a:rPr>
              <a:t>Osalejate värbamine ja tänukaardid</a:t>
            </a:r>
          </a:p>
          <a:p>
            <a:r>
              <a:rPr lang="et-EE" dirty="0"/>
              <a:t>Kontaktid vastavalt Tellija moodustatud rümadele (3.2). Edaspidi suhtleb osalemisest huvitatutega Turu-uuringute AS. </a:t>
            </a:r>
          </a:p>
          <a:p>
            <a:r>
              <a:rPr lang="en-US" dirty="0" err="1"/>
              <a:t>Osalejate</a:t>
            </a:r>
            <a:r>
              <a:rPr lang="en-US" dirty="0"/>
              <a:t> </a:t>
            </a:r>
            <a:r>
              <a:rPr lang="en-US" dirty="0" err="1"/>
              <a:t>värbamine</a:t>
            </a:r>
            <a:r>
              <a:rPr lang="en-US" dirty="0"/>
              <a:t> </a:t>
            </a:r>
            <a:r>
              <a:rPr lang="en-US" dirty="0" err="1"/>
              <a:t>vastavalt</a:t>
            </a:r>
            <a:r>
              <a:rPr lang="en-US" dirty="0"/>
              <a:t> </a:t>
            </a:r>
            <a:r>
              <a:rPr lang="en-US" dirty="0" err="1"/>
              <a:t>valikukriteeriumidele</a:t>
            </a:r>
            <a:r>
              <a:rPr lang="en-US" dirty="0"/>
              <a:t>. </a:t>
            </a:r>
            <a:r>
              <a:rPr lang="en-US" dirty="0" err="1"/>
              <a:t>Fookusgruppe</a:t>
            </a:r>
            <a:r>
              <a:rPr lang="en-US" dirty="0"/>
              <a:t> </a:t>
            </a:r>
            <a:r>
              <a:rPr lang="en-US" dirty="0" err="1"/>
              <a:t>viiakse</a:t>
            </a:r>
            <a:r>
              <a:rPr lang="en-US" dirty="0"/>
              <a:t> </a:t>
            </a:r>
            <a:r>
              <a:rPr lang="en-US" dirty="0" err="1"/>
              <a:t>läbi</a:t>
            </a:r>
            <a:r>
              <a:rPr lang="en-US" dirty="0"/>
              <a:t> 4 (8–10 </a:t>
            </a:r>
            <a:r>
              <a:rPr lang="en-US" dirty="0" err="1"/>
              <a:t>osalejat</a:t>
            </a:r>
            <a:r>
              <a:rPr lang="en-US" dirty="0"/>
              <a:t>). </a:t>
            </a:r>
            <a:r>
              <a:rPr lang="en-US" dirty="0" err="1"/>
              <a:t>Keskkond</a:t>
            </a:r>
            <a:r>
              <a:rPr lang="en-US" dirty="0"/>
              <a:t>: </a:t>
            </a:r>
            <a:r>
              <a:rPr lang="en-US" dirty="0" err="1"/>
              <a:t>veebi</a:t>
            </a:r>
            <a:r>
              <a:rPr lang="en-US" dirty="0"/>
              <a:t> teel (Zoom </a:t>
            </a:r>
            <a:r>
              <a:rPr lang="en-US" dirty="0" err="1"/>
              <a:t>või</a:t>
            </a:r>
            <a:r>
              <a:rPr lang="en-US" dirty="0"/>
              <a:t> </a:t>
            </a:r>
            <a:r>
              <a:rPr lang="en-US" dirty="0" err="1"/>
              <a:t>sarnane</a:t>
            </a:r>
            <a:r>
              <a:rPr lang="en-US" dirty="0"/>
              <a:t>). </a:t>
            </a:r>
            <a:r>
              <a:rPr lang="en-US" dirty="0" err="1"/>
              <a:t>Kestus</a:t>
            </a:r>
            <a:r>
              <a:rPr lang="en-US" dirty="0"/>
              <a:t>: 1,5 </a:t>
            </a:r>
            <a:r>
              <a:rPr lang="en-US" dirty="0" err="1"/>
              <a:t>tundi</a:t>
            </a:r>
            <a:r>
              <a:rPr lang="en-US" dirty="0"/>
              <a:t>. </a:t>
            </a:r>
            <a:r>
              <a:rPr lang="en-US" dirty="0" err="1"/>
              <a:t>Kõik</a:t>
            </a:r>
            <a:r>
              <a:rPr lang="en-US" dirty="0"/>
              <a:t> </a:t>
            </a:r>
            <a:r>
              <a:rPr lang="en-US" dirty="0" err="1"/>
              <a:t>grupid</a:t>
            </a:r>
            <a:r>
              <a:rPr lang="en-US" dirty="0"/>
              <a:t> </a:t>
            </a:r>
            <a:r>
              <a:rPr lang="en-US" dirty="0" err="1"/>
              <a:t>salvestatakse</a:t>
            </a:r>
            <a:r>
              <a:rPr lang="en-US" dirty="0"/>
              <a:t>, </a:t>
            </a:r>
            <a:r>
              <a:rPr lang="en-US" dirty="0" err="1"/>
              <a:t>koostame</a:t>
            </a:r>
            <a:r>
              <a:rPr lang="en-US" dirty="0"/>
              <a:t> </a:t>
            </a:r>
            <a:r>
              <a:rPr lang="en-US" dirty="0" err="1"/>
              <a:t>täpsed</a:t>
            </a:r>
            <a:r>
              <a:rPr lang="en-US" dirty="0"/>
              <a:t> </a:t>
            </a:r>
            <a:r>
              <a:rPr lang="en-US" dirty="0" err="1"/>
              <a:t>stenogrammid</a:t>
            </a:r>
            <a:r>
              <a:rPr lang="en-US" dirty="0"/>
              <a:t> </a:t>
            </a:r>
            <a:r>
              <a:rPr lang="en-US" dirty="0" err="1"/>
              <a:t>ning</a:t>
            </a:r>
            <a:r>
              <a:rPr lang="en-US" dirty="0"/>
              <a:t> </a:t>
            </a:r>
            <a:r>
              <a:rPr lang="en-US" dirty="0" err="1"/>
              <a:t>kasutame</a:t>
            </a:r>
            <a:r>
              <a:rPr lang="en-US" dirty="0"/>
              <a:t> </a:t>
            </a:r>
            <a:r>
              <a:rPr lang="en-US" dirty="0" err="1"/>
              <a:t>tsitaate</a:t>
            </a:r>
            <a:r>
              <a:rPr lang="en-US" dirty="0"/>
              <a:t> </a:t>
            </a:r>
            <a:r>
              <a:rPr lang="en-US" dirty="0" err="1"/>
              <a:t>lõpparuandes</a:t>
            </a:r>
            <a:r>
              <a:rPr lang="en-US" dirty="0"/>
              <a:t>.</a:t>
            </a:r>
          </a:p>
          <a:p>
            <a:r>
              <a:rPr lang="et-EE" dirty="0"/>
              <a:t>Kinkekaartide tüüp – igal pool, sõltumata osaleja elukohast, toimib Partner Kinkekaart, seda on võimalik väljastada ka elektrooniliselt (seda praktikat on Turu-uuringute AS rakendanud – kohe peale online rühma toimumist saadab moderaator osalejatele </a:t>
            </a:r>
            <a:r>
              <a:rPr lang="en-US" dirty="0" err="1"/>
              <a:t>kinkekaardid</a:t>
            </a:r>
            <a:endParaRPr lang="et-EE" dirty="0"/>
          </a:p>
          <a:p>
            <a:pPr marL="0" indent="0">
              <a:buNone/>
            </a:pPr>
            <a:r>
              <a:rPr lang="et-EE" b="1" dirty="0">
                <a:solidFill>
                  <a:schemeClr val="accent1"/>
                </a:solidFill>
              </a:rPr>
              <a:t>Materjali kogumine ja aruande koostamine</a:t>
            </a:r>
          </a:p>
          <a:p>
            <a:r>
              <a:rPr lang="et-EE" dirty="0"/>
              <a:t>Rühmade läbiviimine vastavat </a:t>
            </a:r>
            <a:r>
              <a:rPr lang="en-US" dirty="0" err="1"/>
              <a:t>kooskõlastatud</a:t>
            </a:r>
            <a:r>
              <a:rPr lang="en-US" dirty="0"/>
              <a:t> </a:t>
            </a:r>
            <a:r>
              <a:rPr lang="et-EE" dirty="0"/>
              <a:t>vestlusjuhendile</a:t>
            </a:r>
          </a:p>
          <a:p>
            <a:r>
              <a:rPr lang="et-EE" dirty="0"/>
              <a:t>Audiosalvestused, heli muutmine kirjutatud tekstiks (vastava kõnesünteesi programmi abil). Teksti toimetamine loetavaks transkriptsiooniks. Venekeelsete rühmade tõlkimine eestikeelseteks transkriptsioonideks.</a:t>
            </a:r>
          </a:p>
          <a:p>
            <a:r>
              <a:rPr lang="et-EE" dirty="0"/>
              <a:t>Peale tööprotsessi lõppu hävitame FG dokumentatsiooni ja salvestised (2.9) </a:t>
            </a:r>
          </a:p>
          <a:p>
            <a:r>
              <a:rPr lang="et-EE" dirty="0"/>
              <a:t>Aruande koostamine –</a:t>
            </a:r>
            <a:r>
              <a:rPr lang="en-US" dirty="0"/>
              <a:t> </a:t>
            </a:r>
            <a:r>
              <a:rPr lang="et-EE" dirty="0"/>
              <a:t>haridusasutuste õpetajad Eesti neljast regioonist. Materjal on temaatiliselt grupeeritud, aruanne sisaldab võrdlusi (sh. eesti ja vene koolid) ja sarnaseid jooni.  Aruandes (</a:t>
            </a:r>
            <a:r>
              <a:rPr lang="et-EE" dirty="0" err="1"/>
              <a:t>pdf</a:t>
            </a:r>
            <a:r>
              <a:rPr lang="et-EE" dirty="0"/>
              <a:t>) on kokkuvõte ja järeldused. Aruande koostamisel osalevad kõik moderaatorid, igaüks oma osas. Kokkuvõtte ja järeldusteni jõutakse ühiselt.  </a:t>
            </a:r>
            <a:endParaRPr lang="en-US" dirty="0"/>
          </a:p>
        </p:txBody>
      </p:sp>
      <p:sp>
        <p:nvSpPr>
          <p:cNvPr id="3" name="Pealkiri 2">
            <a:extLst>
              <a:ext uri="{FF2B5EF4-FFF2-40B4-BE49-F238E27FC236}">
                <a16:creationId xmlns:a16="http://schemas.microsoft.com/office/drawing/2014/main" id="{13D8C53B-8636-2888-30AE-BF695E3504FC}"/>
              </a:ext>
            </a:extLst>
          </p:cNvPr>
          <p:cNvSpPr>
            <a:spLocks noGrp="1"/>
          </p:cNvSpPr>
          <p:nvPr>
            <p:ph type="title"/>
          </p:nvPr>
        </p:nvSpPr>
        <p:spPr>
          <a:xfrm>
            <a:off x="1302488" y="643234"/>
            <a:ext cx="10051312" cy="425303"/>
          </a:xfrm>
        </p:spPr>
        <p:txBody>
          <a:bodyPr/>
          <a:lstStyle/>
          <a:p>
            <a:r>
              <a:rPr lang="et-EE" sz="3000" dirty="0"/>
              <a:t>Tööprotsessi kirjeldus – osalejate värbamine, materjali kogumine ja aruande koostamine</a:t>
            </a:r>
            <a:endParaRPr lang="en-US" sz="3000" dirty="0"/>
          </a:p>
        </p:txBody>
      </p:sp>
      <p:pic>
        <p:nvPicPr>
          <p:cNvPr id="5" name="Pilt 4">
            <a:extLst>
              <a:ext uri="{FF2B5EF4-FFF2-40B4-BE49-F238E27FC236}">
                <a16:creationId xmlns:a16="http://schemas.microsoft.com/office/drawing/2014/main" id="{6AB3BBF0-9D05-E7D3-9E34-8B745B7629C8}"/>
              </a:ext>
            </a:extLst>
          </p:cNvPr>
          <p:cNvPicPr>
            <a:picLocks noChangeAspect="1"/>
          </p:cNvPicPr>
          <p:nvPr/>
        </p:nvPicPr>
        <p:blipFill>
          <a:blip r:embed="rId2"/>
          <a:stretch>
            <a:fillRect/>
          </a:stretch>
        </p:blipFill>
        <p:spPr>
          <a:xfrm>
            <a:off x="8984744" y="2863437"/>
            <a:ext cx="2598192" cy="1639549"/>
          </a:xfrm>
          <a:prstGeom prst="rect">
            <a:avLst/>
          </a:prstGeom>
        </p:spPr>
      </p:pic>
    </p:spTree>
    <p:extLst>
      <p:ext uri="{BB962C8B-B14F-4D97-AF65-F5344CB8AC3E}">
        <p14:creationId xmlns:p14="http://schemas.microsoft.com/office/powerpoint/2010/main" val="712139923"/>
      </p:ext>
    </p:extLst>
  </p:cSld>
  <p:clrMapOvr>
    <a:masterClrMapping/>
  </p:clrMapOvr>
</p:sld>
</file>

<file path=ppt/theme/theme1.xml><?xml version="1.0" encoding="utf-8"?>
<a:theme xmlns:a="http://schemas.openxmlformats.org/drawingml/2006/main" name="TU_2018_ppt">
  <a:themeElements>
    <a:clrScheme name="TU_Diverge">
      <a:dk1>
        <a:srgbClr val="3F3F3F"/>
      </a:dk1>
      <a:lt1>
        <a:srgbClr val="FFFFFF"/>
      </a:lt1>
      <a:dk2>
        <a:srgbClr val="242424"/>
      </a:dk2>
      <a:lt2>
        <a:srgbClr val="E6E6E6"/>
      </a:lt2>
      <a:accent1>
        <a:srgbClr val="B2182B"/>
      </a:accent1>
      <a:accent2>
        <a:srgbClr val="EF8A62"/>
      </a:accent2>
      <a:accent3>
        <a:srgbClr val="FDDBC7"/>
      </a:accent3>
      <a:accent4>
        <a:srgbClr val="D1E5F0"/>
      </a:accent4>
      <a:accent5>
        <a:srgbClr val="67A9CF"/>
      </a:accent5>
      <a:accent6>
        <a:srgbClr val="2166AC"/>
      </a:accent6>
      <a:hlink>
        <a:srgbClr val="21ABF5"/>
      </a:hlink>
      <a:folHlink>
        <a:srgbClr val="EA7E89"/>
      </a:folHlink>
    </a:clrScheme>
    <a:fontScheme name="TU_2018">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U_2018_Template_1.dotx" id="{C48F7EBC-2026-4565-BECF-2040F3D00F11}" vid="{6ECE651F-7706-4D8A-B54B-C119015469C7}"/>
    </a:ext>
  </a:extLst>
</a:theme>
</file>

<file path=docProps/app.xml><?xml version="1.0" encoding="utf-8"?>
<Properties xmlns="http://schemas.openxmlformats.org/officeDocument/2006/extended-properties" xmlns:vt="http://schemas.openxmlformats.org/officeDocument/2006/docPropsVTypes">
  <Template>TU_2018_Template_PP</Template>
  <TotalTime>824</TotalTime>
  <Words>1271</Words>
  <Application>Microsoft Office PowerPoint</Application>
  <PresentationFormat>Widescreen</PresentationFormat>
  <Paragraphs>121</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Helvetica</vt:lpstr>
      <vt:lpstr>TU_2018_ppt</vt:lpstr>
      <vt:lpstr>Pakkumus –  haridusasutuste õpetajate fookusgrupi uuringu läbiviimiseks</vt:lpstr>
      <vt:lpstr>PAKKUJA LÜHITUTVUSTUS</vt:lpstr>
      <vt:lpstr>Eesmärk ja sihtrühmad </vt:lpstr>
      <vt:lpstr>Projekti läbiviija kogemus venekeelsete rühmadega ja rollid</vt:lpstr>
      <vt:lpstr>Projekti läbiviija kogemus ja rollid</vt:lpstr>
      <vt:lpstr>Fookusrühm töös. Me hoiame osalejate anonüümsust ja videosalvestisi välja ei anna. Audiosalvestised laeme pilve (meie ekstranetti) ja teeme tellijale soovi korral kättesaadavaks.  </vt:lpstr>
      <vt:lpstr>Covid-epideemia tõttu hakkasime fookusrühmi läbi viima virtuaalselt. Esialgu kartsime, et puudu jääb silmast-silma („päriselu“) toimuvast interaktsioonist. Kartus osutus asjatuks, ja lisaks saame onlainis osalejaid vestlusse kaasata erinevatest Eesti piirkondadest. </vt:lpstr>
      <vt:lpstr>Turu-uuringute AS-i panus uuringusse (kohustused pakkujale) </vt:lpstr>
      <vt:lpstr>Tööprotsessi kirjeldus – osalejate värbamine, materjali kogumine ja aruande koostamine</vt:lpstr>
      <vt:lpstr>Tööprotsessi kirjeldus – osalejate värbamine, materjali kogumine ja aruande koostamine</vt:lpstr>
      <vt:lpstr>Rühmade jagunemine</vt:lpstr>
      <vt:lpstr>Ajaplaan 8 rühma läbiviimiseks </vt:lpstr>
      <vt:lpstr>Hinnakalkulatsioon 4 rühma läbiviimiseks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Iivi</dc:creator>
  <cp:lastModifiedBy>Tõnis Stamberg</cp:lastModifiedBy>
  <cp:revision>28</cp:revision>
  <dcterms:created xsi:type="dcterms:W3CDTF">2019-10-28T10:15:07Z</dcterms:created>
  <dcterms:modified xsi:type="dcterms:W3CDTF">2025-10-07T19:32:13Z</dcterms:modified>
</cp:coreProperties>
</file>